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7" r:id="rId2"/>
    <p:sldId id="259" r:id="rId3"/>
    <p:sldId id="262" r:id="rId4"/>
    <p:sldId id="263" r:id="rId5"/>
    <p:sldId id="270" r:id="rId6"/>
    <p:sldId id="269" r:id="rId7"/>
    <p:sldId id="293" r:id="rId8"/>
    <p:sldId id="295" r:id="rId9"/>
    <p:sldId id="296" r:id="rId10"/>
    <p:sldId id="292" r:id="rId11"/>
    <p:sldId id="265" r:id="rId12"/>
    <p:sldId id="266" r:id="rId13"/>
    <p:sldId id="267" r:id="rId14"/>
    <p:sldId id="272" r:id="rId15"/>
    <p:sldId id="289" r:id="rId16"/>
    <p:sldId id="288" r:id="rId17"/>
    <p:sldId id="287" r:id="rId18"/>
    <p:sldId id="273" r:id="rId19"/>
    <p:sldId id="274" r:id="rId20"/>
    <p:sldId id="275" r:id="rId21"/>
    <p:sldId id="277" r:id="rId22"/>
    <p:sldId id="276" r:id="rId23"/>
    <p:sldId id="278" r:id="rId24"/>
    <p:sldId id="280" r:id="rId25"/>
    <p:sldId id="279" r:id="rId26"/>
    <p:sldId id="281" r:id="rId27"/>
    <p:sldId id="325" r:id="rId28"/>
    <p:sldId id="282" r:id="rId29"/>
    <p:sldId id="290" r:id="rId30"/>
    <p:sldId id="291" r:id="rId31"/>
    <p:sldId id="283" r:id="rId32"/>
    <p:sldId id="284" r:id="rId33"/>
    <p:sldId id="286" r:id="rId34"/>
    <p:sldId id="299" r:id="rId35"/>
    <p:sldId id="300" r:id="rId36"/>
    <p:sldId id="304" r:id="rId37"/>
    <p:sldId id="309" r:id="rId38"/>
    <p:sldId id="310" r:id="rId39"/>
    <p:sldId id="311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53" autoAdjust="0"/>
    <p:restoredTop sz="94660"/>
  </p:normalViewPr>
  <p:slideViewPr>
    <p:cSldViewPr snapToGrid="0">
      <p:cViewPr>
        <p:scale>
          <a:sx n="75" d="100"/>
          <a:sy n="75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2F94D-6BD9-4CC9-B972-B72BD23FA63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F17B5-40DF-40A1-8B8C-51E3679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7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3" tIns="45711" rIns="91423" bIns="4571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18BE905-D834-4C76-88D8-D4DC18A762C3}" type="slidenum">
              <a:rPr lang="en-US" altLang="en-US" sz="1300">
                <a:ea typeface="ＭＳ Ｐゴシック" panose="020B0600070205080204" pitchFamily="34" charset="-128"/>
              </a:rPr>
              <a:pPr algn="r"/>
              <a:t>1</a:t>
            </a:fld>
            <a:endParaRPr lang="en-US" altLang="en-US" sz="1300" dirty="0">
              <a:ea typeface="ＭＳ Ｐゴシック" panose="020B0600070205080204" pitchFamily="34" charset="-128"/>
            </a:endParaRPr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23" tIns="45711" rIns="91423" bIns="45711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1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6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6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2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35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20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1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73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37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43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8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8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1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7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4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9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F17B5-40DF-40A1-8B8C-51E36795A9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8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1511-A537-4DE0-BCB3-5A0E39F0D361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0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B798-DCE1-42B0-BD2A-9DAFF598B1F4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71D4-81D3-44FE-B146-5C1C5BCD1347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2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595F-DFBA-4C02-B695-12765E214C38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2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0A58-EE96-4409-A99C-DD82C894839D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276-B8F9-412D-9CD3-FA869F7ECE4E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8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3B1C-3028-4063-92DC-F5C3783FDA44}" type="datetime1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CB73-41D9-4457-8671-5D9646CF5F35}" type="datetime1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A882-B0AB-4538-BAF2-A06F4EB5E904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FAFF-BBE6-47AF-9413-5962DD537682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50F-FE07-48FB-AEC6-62D6B123659D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5125F-41FD-411D-9FE8-87FE7E6DB086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9BA8-1170-4B3D-9589-045E7E82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06563" y="228601"/>
            <a:ext cx="4792662" cy="822325"/>
          </a:xfrm>
        </p:spPr>
        <p:txBody>
          <a:bodyPr anchor="b"/>
          <a:lstStyle/>
          <a:p>
            <a:pPr marL="0" indent="0">
              <a:buNone/>
            </a:pPr>
            <a:endParaRPr lang="en-US" altLang="en-US" sz="1300" dirty="0"/>
          </a:p>
        </p:txBody>
      </p:sp>
      <p:sp>
        <p:nvSpPr>
          <p:cNvPr id="1382403" name="Text Box 3"/>
          <p:cNvSpPr txBox="1">
            <a:spLocks noChangeArrowheads="1"/>
          </p:cNvSpPr>
          <p:nvPr/>
        </p:nvSpPr>
        <p:spPr bwMode="auto">
          <a:xfrm>
            <a:off x="2074515" y="1442979"/>
            <a:ext cx="7840663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en-US" altLang="en-US" sz="2800" dirty="0" smtClean="0">
              <a:solidFill>
                <a:srgbClr val="0033CC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800" dirty="0" smtClean="0">
                <a:solidFill>
                  <a:srgbClr val="0033CC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Spanning Tree Congestion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endParaRPr lang="en-US" altLang="en-US" sz="2800" dirty="0">
              <a:solidFill>
                <a:srgbClr val="0033CC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400" dirty="0" smtClean="0">
                <a:solidFill>
                  <a:srgbClr val="A5002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Sunil </a:t>
            </a:r>
            <a:r>
              <a:rPr lang="en-US" altLang="en-US" sz="2400" dirty="0" err="1" smtClean="0">
                <a:solidFill>
                  <a:srgbClr val="A5002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Chandran</a:t>
            </a:r>
            <a:r>
              <a:rPr lang="en-US" altLang="en-US" sz="2400" dirty="0" smtClean="0">
                <a:solidFill>
                  <a:srgbClr val="A5002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L</a:t>
            </a:r>
            <a:endParaRPr lang="en-US" altLang="en-US" sz="2400" dirty="0">
              <a:solidFill>
                <a:srgbClr val="A5002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382404" name="Text Box 4"/>
          <p:cNvSpPr txBox="1">
            <a:spLocks noChangeArrowheads="1"/>
          </p:cNvSpPr>
          <p:nvPr/>
        </p:nvSpPr>
        <p:spPr bwMode="auto">
          <a:xfrm>
            <a:off x="1729235" y="4876801"/>
            <a:ext cx="85312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Joint work with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 smtClean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Davis </a:t>
            </a:r>
            <a:r>
              <a:rPr lang="en-US" altLang="en-US" sz="2000" dirty="0" err="1" smtClean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Issac</a:t>
            </a:r>
            <a:r>
              <a:rPr lang="en-US" altLang="en-US" sz="2000" dirty="0" smtClean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   Yun </a:t>
            </a:r>
            <a:r>
              <a:rPr lang="en-US" altLang="en-US" sz="2000" dirty="0" err="1" smtClean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Kuen</a:t>
            </a:r>
            <a:r>
              <a:rPr lang="en-US" altLang="en-US" sz="2000" dirty="0" smtClean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(Marco) Cheung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82405" name="Line 5"/>
          <p:cNvSpPr>
            <a:spLocks noChangeShapeType="1"/>
          </p:cNvSpPr>
          <p:nvPr/>
        </p:nvSpPr>
        <p:spPr bwMode="auto">
          <a:xfrm flipV="1">
            <a:off x="1752601" y="4495800"/>
            <a:ext cx="853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accent2"/>
              </a:buClr>
              <a:defRPr/>
            </a:pPr>
            <a:endParaRPr lang="en-US" dirty="0">
              <a:solidFill>
                <a:srgbClr val="0033CC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729235" y="1061223"/>
            <a:ext cx="853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accent2"/>
              </a:buClr>
              <a:defRPr/>
            </a:pPr>
            <a:endParaRPr lang="en-US" dirty="0">
              <a:solidFill>
                <a:srgbClr val="0033CC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12"/>
    </mc:Choice>
    <mc:Fallback xmlns="">
      <p:transition spd="slow" advTm="240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320" y="389316"/>
            <a:ext cx="379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</a:rPr>
              <a:t>Some Related Problems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40320" y="1639282"/>
                <a:ext cx="8304774" cy="4519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b="0" dirty="0" smtClean="0">
                    <a:latin typeface="Cambria" panose="02040503050406030204" pitchFamily="18" charset="0"/>
                  </a:rPr>
                  <a:t>Low Stretch Spanning Trees   (</a:t>
                </a:r>
                <a:r>
                  <a:rPr lang="en-US" sz="2400" dirty="0" smtClean="0"/>
                  <a:t>Min </a:t>
                </a:r>
                <a:r>
                  <a:rPr lang="en-US" sz="2400" dirty="0"/>
                  <a:t>Sum </a:t>
                </a:r>
                <a:r>
                  <a:rPr lang="en-US" sz="2400" dirty="0" smtClean="0"/>
                  <a:t>Congestion/Stretch)</a:t>
                </a:r>
                <a:r>
                  <a:rPr lang="en-US" sz="2400" b="0" dirty="0" smtClean="0">
                    <a:latin typeface="Cambria" panose="02040503050406030204" pitchFamily="18" charset="0"/>
                  </a:rPr>
                  <a:t/>
                </a:r>
                <a:br>
                  <a:rPr lang="en-US" sz="2400" b="0" dirty="0" smtClean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sz="2400" b="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Tree Spanner Problem     (</a:t>
                </a:r>
                <a:r>
                  <a:rPr lang="en-US" sz="2400" dirty="0" smtClean="0"/>
                  <a:t>Min </a:t>
                </a:r>
                <a:r>
                  <a:rPr lang="en-US" sz="2400" dirty="0"/>
                  <a:t>Max  </a:t>
                </a:r>
                <a:r>
                  <a:rPr lang="en-US" sz="2400" dirty="0" smtClean="0"/>
                  <a:t>Stretch)</a:t>
                </a:r>
                <a:r>
                  <a:rPr lang="en-US" sz="2400" dirty="0">
                    <a:latin typeface="Cambria" panose="02040503050406030204" pitchFamily="18" charset="0"/>
                  </a:rPr>
                  <a:t/>
                </a:r>
                <a:br>
                  <a:rPr lang="en-US" sz="2400" dirty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0" y="1639282"/>
                <a:ext cx="8304774" cy="4519058"/>
              </a:xfrm>
              <a:prstGeom prst="rect">
                <a:avLst/>
              </a:prstGeom>
              <a:blipFill rotWithShape="0">
                <a:blip r:embed="rId2"/>
                <a:stretch>
                  <a:fillRect l="-1101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63700" y="698892"/>
                <a:ext cx="4620945" cy="1154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𝑆𝑇𝐶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00" y="698892"/>
                <a:ext cx="4620945" cy="11540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5552" y="292316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241" y="439521"/>
            <a:ext cx="4471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</a:rPr>
              <a:t>STC of some simple Graphs 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135263" y="2097287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883503" y="2031416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829150" y="2678405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456532" y="2317365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519150" y="1831493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407857" y="2483741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456532" y="2740842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7" name="Straight Connector 16"/>
          <p:cNvCxnSpPr>
            <a:stCxn id="5" idx="7"/>
            <a:endCxn id="10" idx="2"/>
          </p:cNvCxnSpPr>
          <p:nvPr/>
        </p:nvCxnSpPr>
        <p:spPr>
          <a:xfrm flipV="1">
            <a:off x="5034678" y="1922653"/>
            <a:ext cx="484472" cy="1354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4" idx="6"/>
          </p:cNvCxnSpPr>
          <p:nvPr/>
        </p:nvCxnSpPr>
        <p:spPr>
          <a:xfrm flipH="1">
            <a:off x="4312376" y="2122576"/>
            <a:ext cx="571127" cy="658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5"/>
            <a:endCxn id="13" idx="1"/>
          </p:cNvCxnSpPr>
          <p:nvPr/>
        </p:nvCxnSpPr>
        <p:spPr>
          <a:xfrm>
            <a:off x="5034678" y="2187036"/>
            <a:ext cx="447792" cy="5805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5"/>
            <a:endCxn id="9" idx="2"/>
          </p:cNvCxnSpPr>
          <p:nvPr/>
        </p:nvCxnSpPr>
        <p:spPr>
          <a:xfrm>
            <a:off x="5034678" y="2187036"/>
            <a:ext cx="421854" cy="2214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992825" y="2150093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169720" y="1713633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5867588" y="2574901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43" name="Straight Connector 42"/>
          <p:cNvCxnSpPr>
            <a:stCxn id="37" idx="2"/>
            <a:endCxn id="10" idx="7"/>
          </p:cNvCxnSpPr>
          <p:nvPr/>
        </p:nvCxnSpPr>
        <p:spPr>
          <a:xfrm flipH="1">
            <a:off x="5670325" y="1804793"/>
            <a:ext cx="499395" cy="5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5"/>
            <a:endCxn id="36" idx="2"/>
          </p:cNvCxnSpPr>
          <p:nvPr/>
        </p:nvCxnSpPr>
        <p:spPr>
          <a:xfrm>
            <a:off x="5670325" y="1987113"/>
            <a:ext cx="322500" cy="2541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5"/>
            <a:endCxn id="40" idx="1"/>
          </p:cNvCxnSpPr>
          <p:nvPr/>
        </p:nvCxnSpPr>
        <p:spPr>
          <a:xfrm>
            <a:off x="5607707" y="2472985"/>
            <a:ext cx="285819" cy="1286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3"/>
            <a:endCxn id="12" idx="7"/>
          </p:cNvCxnSpPr>
          <p:nvPr/>
        </p:nvCxnSpPr>
        <p:spPr>
          <a:xfrm flipH="1">
            <a:off x="4559032" y="2187036"/>
            <a:ext cx="350409" cy="3234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" idx="4"/>
            <a:endCxn id="8" idx="0"/>
          </p:cNvCxnSpPr>
          <p:nvPr/>
        </p:nvCxnSpPr>
        <p:spPr>
          <a:xfrm flipH="1">
            <a:off x="4917707" y="2213736"/>
            <a:ext cx="54353" cy="4646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653702" y="2279607"/>
            <a:ext cx="59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9251004" y="2510441"/>
            <a:ext cx="75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STC=1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8195552" y="538321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4230744" y="434745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4658283" y="3751999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4584970" y="4993557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6030873" y="3980923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5405264" y="3659362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6074030" y="4643389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>
            <a:off x="5519149" y="5063996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1653702" y="473965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Clique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9251004" y="4970490"/>
            <a:ext cx="94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STC=n-1</a:t>
            </a:r>
            <a:endParaRPr lang="en-US" dirty="0"/>
          </a:p>
        </p:txBody>
      </p:sp>
      <p:cxnSp>
        <p:nvCxnSpPr>
          <p:cNvPr id="153" name="Straight Connector 152"/>
          <p:cNvCxnSpPr>
            <a:stCxn id="99" idx="6"/>
            <a:endCxn id="102" idx="2"/>
          </p:cNvCxnSpPr>
          <p:nvPr/>
        </p:nvCxnSpPr>
        <p:spPr>
          <a:xfrm flipV="1">
            <a:off x="4835396" y="3750522"/>
            <a:ext cx="569868" cy="92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02" idx="6"/>
            <a:endCxn id="101" idx="1"/>
          </p:cNvCxnSpPr>
          <p:nvPr/>
        </p:nvCxnSpPr>
        <p:spPr>
          <a:xfrm>
            <a:off x="5582377" y="3750522"/>
            <a:ext cx="474434" cy="2571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01" idx="4"/>
            <a:endCxn id="110" idx="0"/>
          </p:cNvCxnSpPr>
          <p:nvPr/>
        </p:nvCxnSpPr>
        <p:spPr>
          <a:xfrm>
            <a:off x="6119430" y="4163243"/>
            <a:ext cx="43157" cy="4801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10" idx="3"/>
            <a:endCxn id="111" idx="7"/>
          </p:cNvCxnSpPr>
          <p:nvPr/>
        </p:nvCxnSpPr>
        <p:spPr>
          <a:xfrm flipH="1">
            <a:off x="5670324" y="4799009"/>
            <a:ext cx="429644" cy="2916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11" idx="2"/>
            <a:endCxn id="100" idx="5"/>
          </p:cNvCxnSpPr>
          <p:nvPr/>
        </p:nvCxnSpPr>
        <p:spPr>
          <a:xfrm flipH="1" flipV="1">
            <a:off x="4736145" y="5149177"/>
            <a:ext cx="783004" cy="59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00" idx="0"/>
            <a:endCxn id="98" idx="5"/>
          </p:cNvCxnSpPr>
          <p:nvPr/>
        </p:nvCxnSpPr>
        <p:spPr>
          <a:xfrm flipH="1" flipV="1">
            <a:off x="4381919" y="4503074"/>
            <a:ext cx="291608" cy="4904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98" idx="7"/>
            <a:endCxn id="99" idx="4"/>
          </p:cNvCxnSpPr>
          <p:nvPr/>
        </p:nvCxnSpPr>
        <p:spPr>
          <a:xfrm flipV="1">
            <a:off x="4381919" y="3934319"/>
            <a:ext cx="364921" cy="4398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99" idx="5"/>
            <a:endCxn id="101" idx="2"/>
          </p:cNvCxnSpPr>
          <p:nvPr/>
        </p:nvCxnSpPr>
        <p:spPr>
          <a:xfrm>
            <a:off x="4809458" y="3907619"/>
            <a:ext cx="1221415" cy="164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99" idx="5"/>
            <a:endCxn id="110" idx="2"/>
          </p:cNvCxnSpPr>
          <p:nvPr/>
        </p:nvCxnSpPr>
        <p:spPr>
          <a:xfrm>
            <a:off x="4809458" y="3907619"/>
            <a:ext cx="1264572" cy="8269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99" idx="5"/>
            <a:endCxn id="111" idx="1"/>
          </p:cNvCxnSpPr>
          <p:nvPr/>
        </p:nvCxnSpPr>
        <p:spPr>
          <a:xfrm>
            <a:off x="4809458" y="3907619"/>
            <a:ext cx="735629" cy="11830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99" idx="4"/>
            <a:endCxn id="100" idx="0"/>
          </p:cNvCxnSpPr>
          <p:nvPr/>
        </p:nvCxnSpPr>
        <p:spPr>
          <a:xfrm flipH="1">
            <a:off x="4673527" y="3934319"/>
            <a:ext cx="73313" cy="10592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02" idx="5"/>
            <a:endCxn id="110" idx="1"/>
          </p:cNvCxnSpPr>
          <p:nvPr/>
        </p:nvCxnSpPr>
        <p:spPr>
          <a:xfrm>
            <a:off x="5556439" y="3814982"/>
            <a:ext cx="543529" cy="855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102" idx="4"/>
            <a:endCxn id="111" idx="0"/>
          </p:cNvCxnSpPr>
          <p:nvPr/>
        </p:nvCxnSpPr>
        <p:spPr>
          <a:xfrm>
            <a:off x="5493821" y="3841682"/>
            <a:ext cx="113885" cy="1222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02" idx="4"/>
            <a:endCxn id="100" idx="7"/>
          </p:cNvCxnSpPr>
          <p:nvPr/>
        </p:nvCxnSpPr>
        <p:spPr>
          <a:xfrm flipH="1">
            <a:off x="4736145" y="3841682"/>
            <a:ext cx="757676" cy="1178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02" idx="3"/>
            <a:endCxn id="98" idx="6"/>
          </p:cNvCxnSpPr>
          <p:nvPr/>
        </p:nvCxnSpPr>
        <p:spPr>
          <a:xfrm flipH="1">
            <a:off x="4407857" y="3814982"/>
            <a:ext cx="1023345" cy="623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01" idx="3"/>
            <a:endCxn id="111" idx="7"/>
          </p:cNvCxnSpPr>
          <p:nvPr/>
        </p:nvCxnSpPr>
        <p:spPr>
          <a:xfrm flipH="1">
            <a:off x="5670324" y="4136543"/>
            <a:ext cx="386487" cy="9541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01" idx="2"/>
            <a:endCxn id="100" idx="7"/>
          </p:cNvCxnSpPr>
          <p:nvPr/>
        </p:nvCxnSpPr>
        <p:spPr>
          <a:xfrm flipH="1">
            <a:off x="4736145" y="4072083"/>
            <a:ext cx="1294728" cy="9481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01" idx="2"/>
            <a:endCxn id="98" idx="6"/>
          </p:cNvCxnSpPr>
          <p:nvPr/>
        </p:nvCxnSpPr>
        <p:spPr>
          <a:xfrm flipH="1">
            <a:off x="4407857" y="4072083"/>
            <a:ext cx="1623016" cy="366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110" idx="2"/>
            <a:endCxn id="100" idx="7"/>
          </p:cNvCxnSpPr>
          <p:nvPr/>
        </p:nvCxnSpPr>
        <p:spPr>
          <a:xfrm flipH="1">
            <a:off x="4736145" y="4734549"/>
            <a:ext cx="1337885" cy="285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10" idx="2"/>
            <a:endCxn id="98" idx="6"/>
          </p:cNvCxnSpPr>
          <p:nvPr/>
        </p:nvCxnSpPr>
        <p:spPr>
          <a:xfrm flipH="1" flipV="1">
            <a:off x="4407857" y="4438614"/>
            <a:ext cx="1666173" cy="29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11" idx="1"/>
            <a:endCxn id="98" idx="6"/>
          </p:cNvCxnSpPr>
          <p:nvPr/>
        </p:nvCxnSpPr>
        <p:spPr>
          <a:xfrm flipH="1" flipV="1">
            <a:off x="4407857" y="4438614"/>
            <a:ext cx="1137230" cy="652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Slide Number Placeholder 2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indefinit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indefinit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indefinit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indefinite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indefinit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36" grpId="0" animBg="1"/>
      <p:bldP spid="37" grpId="0" animBg="1"/>
      <p:bldP spid="40" grpId="0" animBg="1"/>
      <p:bldP spid="95" grpId="0"/>
      <p:bldP spid="96" grpId="0"/>
      <p:bldP spid="97" grpId="0"/>
      <p:bldP spid="98" grpId="0" animBg="1"/>
      <p:bldP spid="99" grpId="0" animBg="1"/>
      <p:bldP spid="100" grpId="0" animBg="1"/>
      <p:bldP spid="101" grpId="0" animBg="1"/>
      <p:bldP spid="102" grpId="0" animBg="1"/>
      <p:bldP spid="110" grpId="0" animBg="1"/>
      <p:bldP spid="111" grpId="0" animBg="1"/>
      <p:bldP spid="117" grpId="0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9302" y="875489"/>
                <a:ext cx="9441880" cy="1212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[</a:t>
                </a:r>
                <a:r>
                  <a:rPr lang="en-US" sz="2400" dirty="0" err="1" smtClean="0">
                    <a:latin typeface="Cambria" panose="02040503050406030204" pitchFamily="18" charset="0"/>
                  </a:rPr>
                  <a:t>Ostrovskii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2009] showed there exist graphs with </a:t>
                </a:r>
                <a:r>
                  <a:rPr lang="en-US" sz="2400" b="1" i="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STC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[</a:t>
                </a:r>
                <a:r>
                  <a:rPr lang="en-US" sz="2400" dirty="0" err="1" smtClean="0">
                    <a:latin typeface="Cambria" panose="02040503050406030204" pitchFamily="18" charset="0"/>
                  </a:rPr>
                  <a:t>Löwenstein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, </a:t>
                </a:r>
                <a:r>
                  <a:rPr lang="en-US" sz="2400" dirty="0" err="1" smtClean="0">
                    <a:latin typeface="Cambria" panose="02040503050406030204" pitchFamily="18" charset="0"/>
                  </a:rPr>
                  <a:t>Rautenbach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, Regen 2014] showed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STC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𝓞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2400" b="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2" y="875489"/>
                <a:ext cx="9441880" cy="1212640"/>
              </a:xfrm>
              <a:prstGeom prst="rect">
                <a:avLst/>
              </a:prstGeom>
              <a:blipFill rotWithShape="0">
                <a:blip r:embed="rId3"/>
                <a:stretch>
                  <a:fillRect l="-839" b="-10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7776" y="2802403"/>
                <a:ext cx="9163406" cy="83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But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m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is a trivial upper bound,</a:t>
                </a:r>
                <a:br>
                  <a:rPr lang="en-US" sz="2400" dirty="0" smtClean="0">
                    <a:latin typeface="Cambria" panose="02040503050406030204" pitchFamily="18" charset="0"/>
                  </a:rPr>
                </a:br>
                <a:r>
                  <a:rPr lang="en-US" sz="2400" dirty="0" smtClean="0">
                    <a:latin typeface="Cambria" panose="02040503050406030204" pitchFamily="18" charset="0"/>
                  </a:rPr>
                  <a:t>Hence the above bound is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not useful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776" y="2802403"/>
                <a:ext cx="9163406" cy="835165"/>
              </a:xfrm>
              <a:prstGeom prst="rect">
                <a:avLst/>
              </a:prstGeom>
              <a:blipFill rotWithShape="0">
                <a:blip r:embed="rId4"/>
                <a:stretch>
                  <a:fillRect l="-1065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7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9302" y="875489"/>
                <a:ext cx="10614498" cy="515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For any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,	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STC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e>
                        </m:rad>
                      </m:e>
                    </m:d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𝓞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br>
                  <a:rPr lang="en-US" sz="2400" b="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</a:br>
                <a:r>
                  <a:rPr lang="en-US" sz="2400" b="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Sub-exponential time* algorithm </a:t>
                </a:r>
                <a:r>
                  <a:rPr lang="en-US" sz="2400" b="0" dirty="0" smtClean="0">
                    <a:latin typeface="Cambria" panose="02040503050406030204" pitchFamily="18" charset="0"/>
                  </a:rPr>
                  <a:t>achieving this.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Matching Lower Bound : Give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we show a graph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vertices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edges s.t	</a:t>
                </a:r>
                <a:r>
                  <a:rPr lang="en-US" sz="2400" b="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STC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ra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b="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For k-connected graphs,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STC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; and this is asymptotically tight.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400" b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For Random graphs G(</a:t>
                </a:r>
                <a:r>
                  <a:rPr lang="en-US" sz="2400" b="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n,p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)   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STC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b="0" dirty="0" err="1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w.h.p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.</a:t>
                </a:r>
                <a:br>
                  <a:rPr lang="en-US" sz="2400" b="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</a:br>
                <a:r>
                  <a:rPr lang="en-US" sz="2400" dirty="0" smtClean="0">
                    <a:latin typeface="Cambria" panose="02040503050406030204" pitchFamily="18" charset="0"/>
                  </a:rPr>
                  <a:t>A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polynomial time algorithm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achieving this.</a:t>
                </a:r>
                <a:endParaRPr lang="en-US" sz="2400" b="0" dirty="0" smtClean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For graphs with minimum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,  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  STC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2" y="875489"/>
                <a:ext cx="10614498" cy="5152629"/>
              </a:xfrm>
              <a:prstGeom prst="rect">
                <a:avLst/>
              </a:prstGeom>
              <a:blipFill rotWithShape="0">
                <a:blip r:embed="rId3"/>
                <a:stretch>
                  <a:fillRect l="-861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9302" y="352269"/>
            <a:ext cx="1962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</a:rPr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198805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539" y="352269"/>
            <a:ext cx="559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</a:rPr>
              <a:t>Comparison with Related Problems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6897"/>
              </p:ext>
            </p:extLst>
          </p:nvPr>
        </p:nvGraphicFramePr>
        <p:xfrm>
          <a:off x="913539" y="2115980"/>
          <a:ext cx="9527919" cy="206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953"/>
                <a:gridCol w="2433993"/>
                <a:gridCol w="3175973"/>
              </a:tblGrid>
              <a:tr h="674064"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Sum Congestion/Stretch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 Max  Stretch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 Max Congestion</a:t>
                      </a:r>
                      <a:endParaRPr lang="en-US" dirty="0"/>
                    </a:p>
                  </a:txBody>
                  <a:tcPr/>
                </a:tc>
              </a:tr>
              <a:tr h="9293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</a:tr>
              <a:tr h="390529">
                <a:tc>
                  <a:txBody>
                    <a:bodyPr/>
                    <a:lstStyle/>
                    <a:p>
                      <a:endParaRPr lang="en-US" sz="24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539" y="352269"/>
            <a:ext cx="559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</a:rPr>
              <a:t>Comparison with Related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3539" y="2115980"/>
              <a:ext cx="9527919" cy="3417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17953"/>
                    <a:gridCol w="2433993"/>
                    <a:gridCol w="3175973"/>
                  </a:tblGrid>
                  <a:tr h="67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</a:t>
                          </a:r>
                          <a:r>
                            <a:rPr lang="en-US" baseline="0" dirty="0" smtClean="0"/>
                            <a:t> Sum Congestion/Stretch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 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Congestion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293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𝓞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endParaRPr lang="en-US" sz="2400" b="0" dirty="0" smtClean="0"/>
                        </a:p>
                        <a:p>
                          <a:r>
                            <a:rPr lang="en-US" sz="2400" b="0" dirty="0" smtClean="0"/>
                            <a:t>[Abraham, Neiman  STOC’12]</a:t>
                          </a:r>
                          <a:endParaRPr lang="en-US" sz="2400" b="0" baseline="0" dirty="0" smtClean="0"/>
                        </a:p>
                        <a:p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</a:tr>
                  <a:tr h="3905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endParaRPr lang="en-US" sz="2400" b="0" dirty="0" smtClean="0"/>
                        </a:p>
                        <a:p>
                          <a:r>
                            <a:rPr lang="en-US" sz="2400" b="0" dirty="0" err="1" smtClean="0"/>
                            <a:t>Alon</a:t>
                          </a:r>
                          <a:r>
                            <a:rPr lang="en-US" sz="2400" b="0" baseline="0" dirty="0" smtClean="0"/>
                            <a:t>, Karp,  Peleg, West ’95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3539" y="2115980"/>
              <a:ext cx="9527919" cy="3417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17953"/>
                    <a:gridCol w="2433993"/>
                    <a:gridCol w="3175973"/>
                  </a:tblGrid>
                  <a:tr h="67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</a:t>
                          </a:r>
                          <a:r>
                            <a:rPr lang="en-US" baseline="0" dirty="0" smtClean="0"/>
                            <a:t> Sum Congestion/Stretch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 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Congestion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" t="-45490" r="-144012" b="-8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" t="-190256" r="-144012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54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539" y="352269"/>
            <a:ext cx="559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</a:rPr>
              <a:t>Comparison with Related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3539" y="2115980"/>
              <a:ext cx="9527919" cy="378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17953"/>
                    <a:gridCol w="2433993"/>
                    <a:gridCol w="3175973"/>
                  </a:tblGrid>
                  <a:tr h="67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</a:t>
                          </a:r>
                          <a:r>
                            <a:rPr lang="en-US" baseline="0" dirty="0" smtClean="0"/>
                            <a:t> Sum Congestion/Stretch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 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Congestion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293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𝓞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endParaRPr lang="en-US" sz="2400" b="0" dirty="0" smtClean="0"/>
                        </a:p>
                        <a:p>
                          <a:r>
                            <a:rPr lang="en-US" sz="2400" b="0" dirty="0" smtClean="0"/>
                            <a:t>[Abraham, Neiman  STOC’12]</a:t>
                          </a:r>
                          <a:endParaRPr lang="en-US" sz="2400" b="0" baseline="0" dirty="0" smtClean="0"/>
                        </a:p>
                        <a:p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𝓞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endParaRPr lang="en-US" sz="2400" b="0" dirty="0" smtClean="0"/>
                        </a:p>
                        <a:p>
                          <a:r>
                            <a:rPr lang="en-US" sz="2400" b="0" dirty="0" smtClean="0"/>
                            <a:t>BFS</a:t>
                          </a:r>
                          <a:r>
                            <a:rPr lang="en-US" sz="2400" b="0" baseline="0" dirty="0" smtClean="0"/>
                            <a:t> tree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</a:tr>
                  <a:tr h="3905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endParaRPr lang="en-US" sz="2400" b="0" dirty="0" smtClean="0"/>
                        </a:p>
                        <a:p>
                          <a:r>
                            <a:rPr lang="en-US" sz="2400" b="0" dirty="0" err="1" smtClean="0"/>
                            <a:t>Alon</a:t>
                          </a:r>
                          <a:r>
                            <a:rPr lang="en-US" sz="2400" b="0" baseline="0" dirty="0" smtClean="0"/>
                            <a:t>, Karp,  Peleg, West ’95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/>
                            <a:t> Cycle</a:t>
                          </a:r>
                          <a:endParaRPr lang="en-US" sz="2400" b="0" dirty="0"/>
                        </a:p>
                        <a:p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3539" y="2115980"/>
              <a:ext cx="9527919" cy="378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17953"/>
                    <a:gridCol w="2433993"/>
                    <a:gridCol w="3175973"/>
                  </a:tblGrid>
                  <a:tr h="67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</a:t>
                          </a:r>
                          <a:r>
                            <a:rPr lang="en-US" baseline="0" dirty="0" smtClean="0"/>
                            <a:t> Sum Congestion/Stretch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 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Congestion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" t="-45490" r="-144012" b="-10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1000" t="-45490" r="-131500" b="-10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" t="-145490" r="-144012" b="-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1000" t="-145490" r="-131500" b="-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54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539" y="352269"/>
            <a:ext cx="559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</a:rPr>
              <a:t>Comparison with Related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3539" y="2115980"/>
              <a:ext cx="9527919" cy="378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17953"/>
                    <a:gridCol w="2433993"/>
                    <a:gridCol w="3175973"/>
                  </a:tblGrid>
                  <a:tr h="67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</a:t>
                          </a:r>
                          <a:r>
                            <a:rPr lang="en-US" baseline="0" dirty="0" smtClean="0"/>
                            <a:t> Sum Congestion/Stretch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 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Congestion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293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𝓞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endParaRPr lang="en-US" sz="2400" b="0" dirty="0" smtClean="0"/>
                        </a:p>
                        <a:p>
                          <a:r>
                            <a:rPr lang="en-US" sz="2400" b="0" dirty="0" smtClean="0"/>
                            <a:t>[Abraham, Neiman  STOC’12]</a:t>
                          </a:r>
                          <a:endParaRPr lang="en-US" sz="2400" b="0" baseline="0" dirty="0" smtClean="0"/>
                        </a:p>
                        <a:p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𝓞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endParaRPr lang="en-US" sz="2400" b="0" dirty="0" smtClean="0"/>
                        </a:p>
                        <a:p>
                          <a:r>
                            <a:rPr lang="en-US" sz="2400" b="0" dirty="0" smtClean="0"/>
                            <a:t>BFS</a:t>
                          </a:r>
                          <a:r>
                            <a:rPr lang="en-US" sz="2400" b="0" baseline="0" dirty="0" smtClean="0"/>
                            <a:t> tree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𝓞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e>
                                </m:rad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  <a:p>
                          <a:endParaRPr lang="en-US" sz="2400" dirty="0" smtClean="0"/>
                        </a:p>
                        <a:p>
                          <a:r>
                            <a:rPr lang="en-US" sz="2400" dirty="0" smtClean="0"/>
                            <a:t>This</a:t>
                          </a:r>
                          <a:r>
                            <a:rPr lang="en-US" sz="2400" baseline="0" dirty="0" smtClean="0"/>
                            <a:t> work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905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endParaRPr lang="en-US" sz="2400" b="0" dirty="0" smtClean="0"/>
                        </a:p>
                        <a:p>
                          <a:r>
                            <a:rPr lang="en-US" sz="2400" b="0" dirty="0" err="1" smtClean="0"/>
                            <a:t>Alon</a:t>
                          </a:r>
                          <a:r>
                            <a:rPr lang="en-US" sz="2400" b="0" baseline="0" dirty="0" smtClean="0"/>
                            <a:t>, Karp,  Peleg, West ’95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/>
                            <a:t> Cycle</a:t>
                          </a:r>
                          <a:endParaRPr lang="en-US" sz="2400" b="0" dirty="0"/>
                        </a:p>
                        <a:p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e>
                                </m:rad>
                                <m: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  <a:p>
                          <a:endParaRPr lang="en-US" sz="2400" dirty="0" smtClean="0"/>
                        </a:p>
                        <a:p>
                          <a:r>
                            <a:rPr lang="en-US" sz="2400" dirty="0" smtClean="0"/>
                            <a:t>This</a:t>
                          </a:r>
                          <a:r>
                            <a:rPr lang="en-US" sz="2400" baseline="0" dirty="0" smtClean="0"/>
                            <a:t> work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13539" y="2115980"/>
              <a:ext cx="9527919" cy="3783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17953"/>
                    <a:gridCol w="2433993"/>
                    <a:gridCol w="3175973"/>
                  </a:tblGrid>
                  <a:tr h="67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</a:t>
                          </a:r>
                          <a:r>
                            <a:rPr lang="en-US" baseline="0" dirty="0" smtClean="0"/>
                            <a:t> Sum Congestion/Stretch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 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 Max Congestion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" t="-45490" r="-144012" b="-10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1000" t="-45490" r="-131500" b="-10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384" t="-45490" r="-960" b="-100784"/>
                          </a:stretch>
                        </a:blipFill>
                      </a:tcPr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6" t="-145490" r="-144012" b="-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1000" t="-145490" r="-131500" b="-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384" t="-145490" r="-960" b="-78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99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903" y="342437"/>
            <a:ext cx="4796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latin typeface="Cambria" panose="02040503050406030204" pitchFamily="18" charset="0"/>
              </a:rPr>
              <a:t>Győri-Lovász</a:t>
            </a:r>
            <a:r>
              <a:rPr lang="en-US" sz="2800" dirty="0" smtClean="0">
                <a:latin typeface="Cambria" panose="02040503050406030204" pitchFamily="18" charset="0"/>
              </a:rPr>
              <a:t> Theorem (1976)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098" y="917287"/>
            <a:ext cx="92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Given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1" y="1138401"/>
                <a:ext cx="4149598" cy="2793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</a:rPr>
                  <a:t>k-connected graph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</a:rPr>
                  <a:t>Terminals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</a:rPr>
                  <a:t>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:br>
                  <a:rPr lang="en-US" sz="2400" dirty="0">
                    <a:latin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</a:rPr>
                  <a:t> s.t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138401"/>
                <a:ext cx="4149598" cy="2793778"/>
              </a:xfrm>
              <a:prstGeom prst="rect">
                <a:avLst/>
              </a:prstGeom>
              <a:blipFill rotWithShape="0">
                <a:blip r:embed="rId3"/>
                <a:stretch>
                  <a:fillRect l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7572850" y="604047"/>
            <a:ext cx="3192132" cy="2939845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84024" y="1323930"/>
                <a:ext cx="5082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24" y="1323930"/>
                <a:ext cx="50821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437099" y="1149268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056461" y="1585540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717186" y="2601638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141208" y="1891649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76245" y="1671895"/>
                <a:ext cx="5834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245" y="1671895"/>
                <a:ext cx="5834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93218" y="2435933"/>
                <a:ext cx="569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218" y="2435933"/>
                <a:ext cx="56938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07877" y="1652951"/>
                <a:ext cx="569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877" y="1652951"/>
                <a:ext cx="56938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61312" y="1034411"/>
                <a:ext cx="561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312" y="1034411"/>
                <a:ext cx="56111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903" y="342437"/>
            <a:ext cx="4796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latin typeface="Cambria" panose="02040503050406030204" pitchFamily="18" charset="0"/>
              </a:rPr>
              <a:t>Győri-Lovász</a:t>
            </a:r>
            <a:r>
              <a:rPr lang="en-US" sz="2800" dirty="0" smtClean="0">
                <a:latin typeface="Cambria" panose="02040503050406030204" pitchFamily="18" charset="0"/>
              </a:rPr>
              <a:t> Theorem (1976)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098" y="917287"/>
            <a:ext cx="92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Given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1" y="1138401"/>
                <a:ext cx="4149598" cy="2793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</a:rPr>
                  <a:t>k-connected graph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</a:rPr>
                  <a:t>Terminals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</a:rPr>
                  <a:t>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:br>
                  <a:rPr lang="en-US" sz="2400" dirty="0">
                    <a:latin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</a:rPr>
                  <a:t> s.t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138401"/>
                <a:ext cx="4149598" cy="2793778"/>
              </a:xfrm>
              <a:prstGeom prst="rect">
                <a:avLst/>
              </a:prstGeom>
              <a:blipFill rotWithShape="0">
                <a:blip r:embed="rId3"/>
                <a:stretch>
                  <a:fillRect l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098" y="3446871"/>
                <a:ext cx="62985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There </a:t>
                </a:r>
                <a:r>
                  <a:rPr lang="en-US" sz="2400" dirty="0">
                    <a:latin typeface="Cambria" panose="02040503050406030204" pitchFamily="18" charset="0"/>
                  </a:rPr>
                  <a:t>exists a partition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of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 s.t :</a:t>
                </a:r>
              </a:p>
              <a:p>
                <a:pPr algn="just"/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98" y="3446871"/>
                <a:ext cx="629850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549" t="-6299" r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29786" y="3932179"/>
                <a:ext cx="3142399" cy="1935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</a:rPr>
                  <a:t>  is connected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786" y="3932179"/>
                <a:ext cx="3142399" cy="1935723"/>
              </a:xfrm>
              <a:prstGeom prst="rect">
                <a:avLst/>
              </a:prstGeom>
              <a:blipFill rotWithShape="0">
                <a:blip r:embed="rId5"/>
                <a:stretch>
                  <a:fillRect l="-2907" r="-1744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7695803" y="4184721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163970" y="5426300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8180280" y="5490510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1399737" y="5448654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934774" y="5228900"/>
                <a:ext cx="5834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774" y="5228900"/>
                <a:ext cx="5834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86857" y="5105476"/>
                <a:ext cx="569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857" y="5105476"/>
                <a:ext cx="56938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52526" y="5085400"/>
                <a:ext cx="561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526" y="5085400"/>
                <a:ext cx="56111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623434" y="4215928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564930" y="4215927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279928" y="5228900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………….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771712" y="3308371"/>
                <a:ext cx="5082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712" y="3308371"/>
                <a:ext cx="508216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0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499286" y="24631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2325129" y="208005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410729" y="3345107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896613" y="479785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78120" y="306789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373067" y="297673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45923" y="21712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761104" y="500503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718486" y="36823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505199" y="33775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962400" y="377347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682312" y="491387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399005" y="4508273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33" name="Straight Connector 32"/>
          <p:cNvCxnSpPr>
            <a:stCxn id="3" idx="7"/>
            <a:endCxn id="8" idx="2"/>
          </p:cNvCxnSpPr>
          <p:nvPr/>
        </p:nvCxnSpPr>
        <p:spPr>
          <a:xfrm>
            <a:off x="2476304" y="2106754"/>
            <a:ext cx="1469619" cy="1556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" idx="2"/>
            <a:endCxn id="2" idx="7"/>
          </p:cNvCxnSpPr>
          <p:nvPr/>
        </p:nvCxnSpPr>
        <p:spPr>
          <a:xfrm flipH="1">
            <a:off x="1650461" y="2171214"/>
            <a:ext cx="674668" cy="31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" idx="5"/>
            <a:endCxn id="11" idx="1"/>
          </p:cNvCxnSpPr>
          <p:nvPr/>
        </p:nvCxnSpPr>
        <p:spPr>
          <a:xfrm>
            <a:off x="2476304" y="2235674"/>
            <a:ext cx="1054833" cy="11685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7" idx="2"/>
          </p:cNvCxnSpPr>
          <p:nvPr/>
        </p:nvCxnSpPr>
        <p:spPr>
          <a:xfrm>
            <a:off x="2502242" y="2216118"/>
            <a:ext cx="1870825" cy="8517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" idx="5"/>
            <a:endCxn id="10" idx="1"/>
          </p:cNvCxnSpPr>
          <p:nvPr/>
        </p:nvCxnSpPr>
        <p:spPr>
          <a:xfrm>
            <a:off x="2229295" y="3223510"/>
            <a:ext cx="515129" cy="4855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" idx="3"/>
            <a:endCxn id="12" idx="7"/>
          </p:cNvCxnSpPr>
          <p:nvPr/>
        </p:nvCxnSpPr>
        <p:spPr>
          <a:xfrm flipH="1">
            <a:off x="4113575" y="3132350"/>
            <a:ext cx="285430" cy="6678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2" idx="4"/>
            <a:endCxn id="16" idx="1"/>
          </p:cNvCxnSpPr>
          <p:nvPr/>
        </p:nvCxnSpPr>
        <p:spPr>
          <a:xfrm>
            <a:off x="4050957" y="3955794"/>
            <a:ext cx="373986" cy="5791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6" idx="4"/>
            <a:endCxn id="15" idx="6"/>
          </p:cNvCxnSpPr>
          <p:nvPr/>
        </p:nvCxnSpPr>
        <p:spPr>
          <a:xfrm flipH="1">
            <a:off x="3859425" y="4690593"/>
            <a:ext cx="628137" cy="314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0" idx="7"/>
            <a:endCxn id="11" idx="3"/>
          </p:cNvCxnSpPr>
          <p:nvPr/>
        </p:nvCxnSpPr>
        <p:spPr>
          <a:xfrm flipV="1">
            <a:off x="2869661" y="3533134"/>
            <a:ext cx="661476" cy="175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0" idx="5"/>
            <a:endCxn id="15" idx="1"/>
          </p:cNvCxnSpPr>
          <p:nvPr/>
        </p:nvCxnSpPr>
        <p:spPr>
          <a:xfrm>
            <a:off x="2869661" y="3837934"/>
            <a:ext cx="838589" cy="11026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4" idx="7"/>
            <a:endCxn id="6" idx="2"/>
          </p:cNvCxnSpPr>
          <p:nvPr/>
        </p:nvCxnSpPr>
        <p:spPr>
          <a:xfrm flipV="1">
            <a:off x="1561904" y="3159050"/>
            <a:ext cx="516216" cy="2127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" idx="4"/>
            <a:endCxn id="4" idx="0"/>
          </p:cNvCxnSpPr>
          <p:nvPr/>
        </p:nvCxnSpPr>
        <p:spPr>
          <a:xfrm flipH="1">
            <a:off x="1499286" y="2645434"/>
            <a:ext cx="88557" cy="6996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3"/>
            <a:endCxn id="5" idx="0"/>
          </p:cNvCxnSpPr>
          <p:nvPr/>
        </p:nvCxnSpPr>
        <p:spPr>
          <a:xfrm flipH="1">
            <a:off x="1985170" y="3223510"/>
            <a:ext cx="118888" cy="1574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5" idx="7"/>
            <a:endCxn id="10" idx="3"/>
          </p:cNvCxnSpPr>
          <p:nvPr/>
        </p:nvCxnSpPr>
        <p:spPr>
          <a:xfrm flipV="1">
            <a:off x="2047788" y="3837934"/>
            <a:ext cx="696636" cy="9866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6" idx="7"/>
            <a:endCxn id="8" idx="3"/>
          </p:cNvCxnSpPr>
          <p:nvPr/>
        </p:nvCxnSpPr>
        <p:spPr>
          <a:xfrm flipV="1">
            <a:off x="2229295" y="2326834"/>
            <a:ext cx="1742566" cy="767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" idx="0"/>
            <a:endCxn id="9" idx="0"/>
          </p:cNvCxnSpPr>
          <p:nvPr/>
        </p:nvCxnSpPr>
        <p:spPr>
          <a:xfrm>
            <a:off x="2849661" y="5005030"/>
            <a:ext cx="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9" idx="6"/>
            <a:endCxn id="12" idx="4"/>
          </p:cNvCxnSpPr>
          <p:nvPr/>
        </p:nvCxnSpPr>
        <p:spPr>
          <a:xfrm flipV="1">
            <a:off x="2938217" y="3955794"/>
            <a:ext cx="1112740" cy="11403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" idx="1"/>
            <a:endCxn id="4" idx="5"/>
          </p:cNvCxnSpPr>
          <p:nvPr/>
        </p:nvCxnSpPr>
        <p:spPr>
          <a:xfrm flipH="1" flipV="1">
            <a:off x="1561904" y="3500727"/>
            <a:ext cx="1225138" cy="15310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5" idx="4"/>
            <a:endCxn id="9" idx="3"/>
          </p:cNvCxnSpPr>
          <p:nvPr/>
        </p:nvCxnSpPr>
        <p:spPr>
          <a:xfrm>
            <a:off x="1985170" y="4980174"/>
            <a:ext cx="801872" cy="180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5167046" y="26155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auto">
          <a:xfrm>
            <a:off x="5992889" y="223245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>
            <a:off x="4977031" y="401703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5564373" y="495025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>
            <a:off x="5745880" y="322029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auto">
          <a:xfrm>
            <a:off x="6428864" y="515743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auto">
          <a:xfrm>
            <a:off x="6386246" y="38347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23" name="Straight Connector 122"/>
          <p:cNvCxnSpPr>
            <a:stCxn id="117" idx="3"/>
            <a:endCxn id="116" idx="7"/>
          </p:cNvCxnSpPr>
          <p:nvPr/>
        </p:nvCxnSpPr>
        <p:spPr>
          <a:xfrm flipH="1">
            <a:off x="5318221" y="2388074"/>
            <a:ext cx="700606" cy="2541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0" idx="5"/>
            <a:endCxn id="122" idx="1"/>
          </p:cNvCxnSpPr>
          <p:nvPr/>
        </p:nvCxnSpPr>
        <p:spPr>
          <a:xfrm>
            <a:off x="5897055" y="3375910"/>
            <a:ext cx="515129" cy="4855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8" idx="7"/>
            <a:endCxn id="120" idx="2"/>
          </p:cNvCxnSpPr>
          <p:nvPr/>
        </p:nvCxnSpPr>
        <p:spPr>
          <a:xfrm flipV="1">
            <a:off x="5128206" y="3311450"/>
            <a:ext cx="617674" cy="7322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6" idx="4"/>
            <a:endCxn id="118" idx="0"/>
          </p:cNvCxnSpPr>
          <p:nvPr/>
        </p:nvCxnSpPr>
        <p:spPr>
          <a:xfrm flipH="1">
            <a:off x="5065588" y="2797834"/>
            <a:ext cx="190015" cy="121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0" idx="4"/>
            <a:endCxn id="119" idx="0"/>
          </p:cNvCxnSpPr>
          <p:nvPr/>
        </p:nvCxnSpPr>
        <p:spPr>
          <a:xfrm flipH="1">
            <a:off x="5652930" y="3402610"/>
            <a:ext cx="181507" cy="15476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9" idx="7"/>
            <a:endCxn id="122" idx="3"/>
          </p:cNvCxnSpPr>
          <p:nvPr/>
        </p:nvCxnSpPr>
        <p:spPr>
          <a:xfrm flipV="1">
            <a:off x="5715548" y="3990334"/>
            <a:ext cx="696636" cy="9866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1" idx="0"/>
            <a:endCxn id="121" idx="0"/>
          </p:cNvCxnSpPr>
          <p:nvPr/>
        </p:nvCxnSpPr>
        <p:spPr>
          <a:xfrm>
            <a:off x="6517421" y="5157430"/>
            <a:ext cx="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1" idx="1"/>
            <a:endCxn id="118" idx="5"/>
          </p:cNvCxnSpPr>
          <p:nvPr/>
        </p:nvCxnSpPr>
        <p:spPr>
          <a:xfrm flipH="1" flipV="1">
            <a:off x="5128206" y="4172654"/>
            <a:ext cx="1326596" cy="1011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9" idx="5"/>
            <a:endCxn id="121" idx="4"/>
          </p:cNvCxnSpPr>
          <p:nvPr/>
        </p:nvCxnSpPr>
        <p:spPr>
          <a:xfrm>
            <a:off x="5715548" y="5105874"/>
            <a:ext cx="801873" cy="233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8" idx="5"/>
            <a:endCxn id="116" idx="2"/>
          </p:cNvCxnSpPr>
          <p:nvPr/>
        </p:nvCxnSpPr>
        <p:spPr>
          <a:xfrm>
            <a:off x="4097098" y="2326834"/>
            <a:ext cx="1069948" cy="379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" idx="6"/>
            <a:endCxn id="118" idx="1"/>
          </p:cNvCxnSpPr>
          <p:nvPr/>
        </p:nvCxnSpPr>
        <p:spPr>
          <a:xfrm>
            <a:off x="4139513" y="3864634"/>
            <a:ext cx="863456" cy="179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" idx="6"/>
            <a:endCxn id="119" idx="2"/>
          </p:cNvCxnSpPr>
          <p:nvPr/>
        </p:nvCxnSpPr>
        <p:spPr>
          <a:xfrm>
            <a:off x="4576118" y="4599433"/>
            <a:ext cx="988255" cy="4419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7" idx="6"/>
            <a:endCxn id="120" idx="1"/>
          </p:cNvCxnSpPr>
          <p:nvPr/>
        </p:nvCxnSpPr>
        <p:spPr>
          <a:xfrm>
            <a:off x="4550180" y="3067890"/>
            <a:ext cx="1221638" cy="179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1" idx="6"/>
            <a:endCxn id="122" idx="4"/>
          </p:cNvCxnSpPr>
          <p:nvPr/>
        </p:nvCxnSpPr>
        <p:spPr>
          <a:xfrm>
            <a:off x="3682312" y="3468674"/>
            <a:ext cx="2792491" cy="548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358" y="201814"/>
                <a:ext cx="10851625" cy="774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 Upper Bound for k-Connected Graphs [</a:t>
                </a:r>
                <a:r>
                  <a:rPr lang="en-US" sz="2800" dirty="0" err="1" smtClean="0">
                    <a:latin typeface="Cambria" panose="02040503050406030204" pitchFamily="18" charset="0"/>
                  </a:rPr>
                  <a:t>Löwenstein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et. al 2009]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8" y="201814"/>
                <a:ext cx="10851625" cy="774892"/>
              </a:xfrm>
              <a:prstGeom prst="rect">
                <a:avLst/>
              </a:prstGeom>
              <a:blipFill rotWithShape="0">
                <a:blip r:embed="rId3"/>
                <a:stretch>
                  <a:fillRect r="-112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213014" y="4292623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9591" y="3907589"/>
                <a:ext cx="6256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1" y="3907589"/>
                <a:ext cx="62562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645058" y="1980503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35" name="Straight Connector 34"/>
          <p:cNvCxnSpPr>
            <a:endCxn id="21" idx="7"/>
          </p:cNvCxnSpPr>
          <p:nvPr/>
        </p:nvCxnSpPr>
        <p:spPr>
          <a:xfrm flipH="1">
            <a:off x="1364189" y="2080339"/>
            <a:ext cx="4280869" cy="2238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270692" y="2135872"/>
            <a:ext cx="2423365" cy="2183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12814" y="2135872"/>
            <a:ext cx="2120481" cy="21567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179618" y="4298017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86195" y="3912983"/>
                <a:ext cx="625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195" y="3912983"/>
                <a:ext cx="62561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7819511" y="4274622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26088" y="3889588"/>
                <a:ext cx="639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088" y="3889588"/>
                <a:ext cx="63972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159217" y="1609516"/>
                <a:ext cx="6173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217" y="1609516"/>
                <a:ext cx="61734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/>
          <p:cNvSpPr/>
          <p:nvPr/>
        </p:nvSpPr>
        <p:spPr>
          <a:xfrm>
            <a:off x="650412" y="3448707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94151" y="3489688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234368" y="3445027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067497" y="1164955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93016" y="2789079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16" y="2789079"/>
                <a:ext cx="374590" cy="5666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50565" y="2780956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65" y="2780956"/>
                <a:ext cx="374590" cy="5666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08663" y="2748732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663" y="2748732"/>
                <a:ext cx="374590" cy="5666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90677" y="1566042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77" y="1566042"/>
                <a:ext cx="374590" cy="5666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264966" y="4524054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………….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47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0" grpId="0" animBg="1"/>
      <p:bldP spid="63" grpId="0" animBg="1"/>
      <p:bldP spid="64" grpId="0"/>
      <p:bldP spid="74" grpId="0" animBg="1"/>
      <p:bldP spid="75" grpId="0"/>
      <p:bldP spid="90" grpId="0"/>
      <p:bldP spid="98" grpId="0" animBg="1"/>
      <p:bldP spid="99" grpId="0" animBg="1"/>
      <p:bldP spid="100" grpId="0" animBg="1"/>
      <p:bldP spid="101" grpId="0" animBg="1"/>
      <p:bldP spid="2" grpId="0"/>
      <p:bldP spid="22" grpId="0"/>
      <p:bldP spid="23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358" y="201814"/>
                <a:ext cx="10851625" cy="774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 Upper Bound for k-Connected Graphs [</a:t>
                </a:r>
                <a:r>
                  <a:rPr lang="en-US" sz="2800" dirty="0" err="1" smtClean="0">
                    <a:latin typeface="Cambria" panose="02040503050406030204" pitchFamily="18" charset="0"/>
                  </a:rPr>
                  <a:t>Löwenstein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et. al 2009]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8" y="201814"/>
                <a:ext cx="10851625" cy="774892"/>
              </a:xfrm>
              <a:prstGeom prst="rect">
                <a:avLst/>
              </a:prstGeom>
              <a:blipFill rotWithShape="0">
                <a:blip r:embed="rId3"/>
                <a:stretch>
                  <a:fillRect r="-112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650412" y="3448707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213014" y="4292623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9591" y="3907589"/>
                <a:ext cx="6256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1" y="3907589"/>
                <a:ext cx="62562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645058" y="1980503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35" name="Straight Connector 34"/>
          <p:cNvCxnSpPr>
            <a:endCxn id="21" idx="7"/>
          </p:cNvCxnSpPr>
          <p:nvPr/>
        </p:nvCxnSpPr>
        <p:spPr>
          <a:xfrm flipH="1">
            <a:off x="1364189" y="2080339"/>
            <a:ext cx="4280869" cy="2238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270692" y="2135872"/>
            <a:ext cx="2423365" cy="2183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12814" y="2135872"/>
            <a:ext cx="2120481" cy="21567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1234440" y="3589020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112520" y="4488180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303020" y="4419600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61565" y="3938323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066800" y="3672840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219200" y="4328160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84860" y="4518660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594151" y="3489688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179618" y="4298017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86195" y="3912983"/>
                <a:ext cx="625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195" y="3912983"/>
                <a:ext cx="62561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 64"/>
          <p:cNvSpPr/>
          <p:nvPr/>
        </p:nvSpPr>
        <p:spPr>
          <a:xfrm>
            <a:off x="3201044" y="3594414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079124" y="4493574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269624" y="4424994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28169" y="3943717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033404" y="3678234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185804" y="4333554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751464" y="4524054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234368" y="3445027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7819511" y="4274622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26088" y="3889588"/>
                <a:ext cx="639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088" y="3889588"/>
                <a:ext cx="63972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Freeform 75"/>
          <p:cNvSpPr/>
          <p:nvPr/>
        </p:nvSpPr>
        <p:spPr>
          <a:xfrm>
            <a:off x="7840937" y="3571019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719017" y="4470179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909517" y="4401599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368062" y="3920322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673297" y="3654839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825697" y="4310159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391357" y="4500659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264966" y="4524054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………….</a:t>
            </a:r>
            <a:endParaRPr lang="en-US" sz="2400" dirty="0"/>
          </a:p>
        </p:txBody>
      </p:sp>
      <p:sp>
        <p:nvSpPr>
          <p:cNvPr id="88" name="Oval 87"/>
          <p:cNvSpPr/>
          <p:nvPr/>
        </p:nvSpPr>
        <p:spPr>
          <a:xfrm>
            <a:off x="5067497" y="1164955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159217" y="1609516"/>
                <a:ext cx="6173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217" y="1609516"/>
                <a:ext cx="61734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Freeform 90"/>
          <p:cNvSpPr/>
          <p:nvPr/>
        </p:nvSpPr>
        <p:spPr>
          <a:xfrm>
            <a:off x="5674066" y="1290947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552146" y="2190107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742646" y="2121527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201191" y="1640250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506426" y="1374767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658826" y="2030087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224486" y="2220587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93016" y="2789079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16" y="2789079"/>
                <a:ext cx="374590" cy="5666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50565" y="2780956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65" y="2780956"/>
                <a:ext cx="374590" cy="5666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708663" y="2748732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663" y="2748732"/>
                <a:ext cx="374590" cy="5666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390677" y="1566042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77" y="1566042"/>
                <a:ext cx="374590" cy="5666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1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358" y="201814"/>
                <a:ext cx="10851625" cy="774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 Upper Bound for k-Connected Graphs [</a:t>
                </a:r>
                <a:r>
                  <a:rPr lang="en-US" sz="2800" dirty="0" err="1" smtClean="0">
                    <a:latin typeface="Cambria" panose="02040503050406030204" pitchFamily="18" charset="0"/>
                  </a:rPr>
                  <a:t>Löwenstein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et. al 2009]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8" y="201814"/>
                <a:ext cx="10851625" cy="774892"/>
              </a:xfrm>
              <a:prstGeom prst="rect">
                <a:avLst/>
              </a:prstGeom>
              <a:blipFill rotWithShape="0">
                <a:blip r:embed="rId3"/>
                <a:stretch>
                  <a:fillRect r="-112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650412" y="3448707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213014" y="4292623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9591" y="3907589"/>
                <a:ext cx="6256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1" y="3907589"/>
                <a:ext cx="62562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645058" y="1980503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35" name="Straight Connector 34"/>
          <p:cNvCxnSpPr>
            <a:endCxn id="21" idx="7"/>
          </p:cNvCxnSpPr>
          <p:nvPr/>
        </p:nvCxnSpPr>
        <p:spPr>
          <a:xfrm flipH="1">
            <a:off x="1364189" y="2080339"/>
            <a:ext cx="4280869" cy="223898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270692" y="2135872"/>
            <a:ext cx="2423365" cy="218345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12814" y="2135872"/>
            <a:ext cx="2120481" cy="215675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1234440" y="3589020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112520" y="4488180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303020" y="4419600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61565" y="3938323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066800" y="3672840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219200" y="4328160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84860" y="4518660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594151" y="3489688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179618" y="4298017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86195" y="3912983"/>
                <a:ext cx="625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195" y="3912983"/>
                <a:ext cx="62561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 64"/>
          <p:cNvSpPr/>
          <p:nvPr/>
        </p:nvSpPr>
        <p:spPr>
          <a:xfrm>
            <a:off x="3201044" y="3594414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079124" y="4493574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269624" y="4424994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28169" y="3943717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033404" y="3678234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185804" y="4333554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751464" y="4524054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234368" y="3445027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7819511" y="4274622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26088" y="3889588"/>
                <a:ext cx="639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088" y="3889588"/>
                <a:ext cx="63972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Freeform 75"/>
          <p:cNvSpPr/>
          <p:nvPr/>
        </p:nvSpPr>
        <p:spPr>
          <a:xfrm>
            <a:off x="7840937" y="3571019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719017" y="4470179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909517" y="4401599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368062" y="3920322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673297" y="3654839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825697" y="4310159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391357" y="4500659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264966" y="4524054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………….</a:t>
            </a:r>
            <a:endParaRPr lang="en-US" sz="2400" dirty="0"/>
          </a:p>
        </p:txBody>
      </p:sp>
      <p:sp>
        <p:nvSpPr>
          <p:cNvPr id="88" name="Oval 87"/>
          <p:cNvSpPr/>
          <p:nvPr/>
        </p:nvSpPr>
        <p:spPr>
          <a:xfrm>
            <a:off x="5067497" y="1164955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159217" y="1609516"/>
                <a:ext cx="6173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217" y="1609516"/>
                <a:ext cx="61734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Freeform 90"/>
          <p:cNvSpPr/>
          <p:nvPr/>
        </p:nvSpPr>
        <p:spPr>
          <a:xfrm>
            <a:off x="5674066" y="1290947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552146" y="2190107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742646" y="2121527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201191" y="1640250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506426" y="1374767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658826" y="2030087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224486" y="2220587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355270" y="3887368"/>
            <a:ext cx="1681382" cy="1682189"/>
          </a:xfrm>
          <a:custGeom>
            <a:avLst/>
            <a:gdLst>
              <a:gd name="connsiteX0" fmla="*/ 1634839 w 1681382"/>
              <a:gd name="connsiteY0" fmla="*/ 913232 h 1682189"/>
              <a:gd name="connsiteX1" fmla="*/ 1676403 w 1681382"/>
              <a:gd name="connsiteY1" fmla="*/ 539159 h 1682189"/>
              <a:gd name="connsiteX2" fmla="*/ 1510148 w 1681382"/>
              <a:gd name="connsiteY2" fmla="*/ 279387 h 1682189"/>
              <a:gd name="connsiteX3" fmla="*/ 1198421 w 1681382"/>
              <a:gd name="connsiteY3" fmla="*/ 383296 h 1682189"/>
              <a:gd name="connsiteX4" fmla="*/ 1156857 w 1681382"/>
              <a:gd name="connsiteY4" fmla="*/ 622287 h 1682189"/>
              <a:gd name="connsiteX5" fmla="*/ 990603 w 1681382"/>
              <a:gd name="connsiteY5" fmla="*/ 663850 h 1682189"/>
              <a:gd name="connsiteX6" fmla="*/ 710048 w 1681382"/>
              <a:gd name="connsiteY6" fmla="*/ 705414 h 1682189"/>
              <a:gd name="connsiteX7" fmla="*/ 678875 w 1681382"/>
              <a:gd name="connsiteY7" fmla="*/ 539159 h 1682189"/>
              <a:gd name="connsiteX8" fmla="*/ 720439 w 1681382"/>
              <a:gd name="connsiteY8" fmla="*/ 227432 h 1682189"/>
              <a:gd name="connsiteX9" fmla="*/ 616530 w 1681382"/>
              <a:gd name="connsiteY9" fmla="*/ 9223 h 1682189"/>
              <a:gd name="connsiteX10" fmla="*/ 408712 w 1681382"/>
              <a:gd name="connsiteY10" fmla="*/ 61177 h 1682189"/>
              <a:gd name="connsiteX11" fmla="*/ 24248 w 1681382"/>
              <a:gd name="connsiteY11" fmla="*/ 248214 h 1682189"/>
              <a:gd name="connsiteX12" fmla="*/ 128157 w 1681382"/>
              <a:gd name="connsiteY12" fmla="*/ 1245741 h 1682189"/>
              <a:gd name="connsiteX13" fmla="*/ 845130 w 1681382"/>
              <a:gd name="connsiteY13" fmla="*/ 1682159 h 1682189"/>
              <a:gd name="connsiteX14" fmla="*/ 1603666 w 1681382"/>
              <a:gd name="connsiteY14" fmla="*/ 1266523 h 1682189"/>
              <a:gd name="connsiteX15" fmla="*/ 1634839 w 1681382"/>
              <a:gd name="connsiteY15" fmla="*/ 913232 h 168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1382" h="1682189">
                <a:moveTo>
                  <a:pt x="1634839" y="913232"/>
                </a:moveTo>
                <a:cubicBezTo>
                  <a:pt x="1646962" y="792005"/>
                  <a:pt x="1697185" y="644800"/>
                  <a:pt x="1676403" y="539159"/>
                </a:cubicBezTo>
                <a:cubicBezTo>
                  <a:pt x="1655621" y="433518"/>
                  <a:pt x="1589812" y="305364"/>
                  <a:pt x="1510148" y="279387"/>
                </a:cubicBezTo>
                <a:cubicBezTo>
                  <a:pt x="1430484" y="253410"/>
                  <a:pt x="1257303" y="326146"/>
                  <a:pt x="1198421" y="383296"/>
                </a:cubicBezTo>
                <a:cubicBezTo>
                  <a:pt x="1139539" y="440446"/>
                  <a:pt x="1191493" y="575528"/>
                  <a:pt x="1156857" y="622287"/>
                </a:cubicBezTo>
                <a:cubicBezTo>
                  <a:pt x="1122221" y="669046"/>
                  <a:pt x="1065071" y="649996"/>
                  <a:pt x="990603" y="663850"/>
                </a:cubicBezTo>
                <a:cubicBezTo>
                  <a:pt x="916135" y="677704"/>
                  <a:pt x="762003" y="726196"/>
                  <a:pt x="710048" y="705414"/>
                </a:cubicBezTo>
                <a:cubicBezTo>
                  <a:pt x="658093" y="684632"/>
                  <a:pt x="677143" y="618823"/>
                  <a:pt x="678875" y="539159"/>
                </a:cubicBezTo>
                <a:cubicBezTo>
                  <a:pt x="680607" y="459495"/>
                  <a:pt x="730830" y="315755"/>
                  <a:pt x="720439" y="227432"/>
                </a:cubicBezTo>
                <a:cubicBezTo>
                  <a:pt x="710048" y="139109"/>
                  <a:pt x="668484" y="36932"/>
                  <a:pt x="616530" y="9223"/>
                </a:cubicBezTo>
                <a:cubicBezTo>
                  <a:pt x="564576" y="-18486"/>
                  <a:pt x="507426" y="21345"/>
                  <a:pt x="408712" y="61177"/>
                </a:cubicBezTo>
                <a:cubicBezTo>
                  <a:pt x="309998" y="101009"/>
                  <a:pt x="71007" y="50787"/>
                  <a:pt x="24248" y="248214"/>
                </a:cubicBezTo>
                <a:cubicBezTo>
                  <a:pt x="-22511" y="445641"/>
                  <a:pt x="-8657" y="1006750"/>
                  <a:pt x="128157" y="1245741"/>
                </a:cubicBezTo>
                <a:cubicBezTo>
                  <a:pt x="264971" y="1484732"/>
                  <a:pt x="599212" y="1678695"/>
                  <a:pt x="845130" y="1682159"/>
                </a:cubicBezTo>
                <a:cubicBezTo>
                  <a:pt x="1091048" y="1685623"/>
                  <a:pt x="1468584" y="1392946"/>
                  <a:pt x="1603666" y="1266523"/>
                </a:cubicBezTo>
                <a:cubicBezTo>
                  <a:pt x="1738748" y="1140100"/>
                  <a:pt x="1622716" y="1034459"/>
                  <a:pt x="1634839" y="913232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09685" y="5669834"/>
                <a:ext cx="3391506" cy="581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# edges across cut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85" y="5669834"/>
                <a:ext cx="3391506" cy="581057"/>
              </a:xfrm>
              <a:prstGeom prst="rect">
                <a:avLst/>
              </a:prstGeom>
              <a:blipFill rotWithShape="0">
                <a:blip r:embed="rId8"/>
                <a:stretch>
                  <a:fillRect l="-2878" t="-3158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93016" y="2789079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16" y="2789079"/>
                <a:ext cx="374590" cy="5666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850565" y="2780956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65" y="2780956"/>
                <a:ext cx="374590" cy="5666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08663" y="2748732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663" y="2748732"/>
                <a:ext cx="374590" cy="5666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390677" y="1566042"/>
                <a:ext cx="37459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77" y="1566042"/>
                <a:ext cx="374590" cy="5666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6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0163" y="150014"/>
                <a:ext cx="8497198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 Upper Bound for STC [</a:t>
                </a:r>
                <a:r>
                  <a:rPr lang="en-US" sz="2800" dirty="0" err="1" smtClean="0">
                    <a:latin typeface="Cambria" panose="02040503050406030204" pitchFamily="18" charset="0"/>
                  </a:rPr>
                  <a:t>Löwenstein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et. al 2009]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3" y="150014"/>
                <a:ext cx="8497198" cy="528030"/>
              </a:xfrm>
              <a:prstGeom prst="rect">
                <a:avLst/>
              </a:prstGeom>
              <a:blipFill rotWithShape="0">
                <a:blip r:embed="rId3"/>
                <a:stretch>
                  <a:fillRect t="-11628" r="-12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219201" y="1138401"/>
                <a:ext cx="5981253" cy="263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Case 1 : If graph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-connected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Use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upper bound to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400" b="0" dirty="0" smtClean="0">
                  <a:latin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Case 2: Graph has a </a:t>
                </a:r>
                <a:r>
                  <a:rPr lang="en-US" sz="2400" dirty="0" err="1" smtClean="0">
                    <a:latin typeface="Cambria" panose="02040503050406030204" pitchFamily="18" charset="0"/>
                  </a:rPr>
                  <a:t>cutset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of size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400" dirty="0" smtClean="0">
                  <a:latin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 err="1" smtClean="0">
                    <a:latin typeface="Cambria" panose="02040503050406030204" pitchFamily="18" charset="0"/>
                  </a:rPr>
                  <a:t>Recurse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using the </a:t>
                </a:r>
                <a:r>
                  <a:rPr lang="en-US" sz="2400" dirty="0" err="1" smtClean="0">
                    <a:latin typeface="Cambria" panose="02040503050406030204" pitchFamily="18" charset="0"/>
                  </a:rPr>
                  <a:t>cutset</a:t>
                </a: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138401"/>
                <a:ext cx="5981253" cy="2630720"/>
              </a:xfrm>
              <a:prstGeom prst="rect">
                <a:avLst/>
              </a:prstGeom>
              <a:blipFill rotWithShape="0">
                <a:blip r:embed="rId4"/>
                <a:stretch>
                  <a:fillRect l="-1529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0163" y="150014"/>
                <a:ext cx="8497198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 Upper Bound for STC [</a:t>
                </a:r>
                <a:r>
                  <a:rPr lang="en-US" sz="2800" dirty="0" err="1" smtClean="0">
                    <a:latin typeface="Cambria" panose="02040503050406030204" pitchFamily="18" charset="0"/>
                  </a:rPr>
                  <a:t>Löwenstein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et. al 2009]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3" y="150014"/>
                <a:ext cx="8497198" cy="528030"/>
              </a:xfrm>
              <a:prstGeom prst="rect">
                <a:avLst/>
              </a:prstGeom>
              <a:blipFill rotWithShape="0">
                <a:blip r:embed="rId3"/>
                <a:stretch>
                  <a:fillRect t="-11628" r="-12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406312" y="1941022"/>
            <a:ext cx="822788" cy="1301093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78000" y="1348640"/>
            <a:ext cx="2656712" cy="1398064"/>
          </a:xfrm>
          <a:custGeom>
            <a:avLst/>
            <a:gdLst>
              <a:gd name="connsiteX0" fmla="*/ 1488308 w 1808220"/>
              <a:gd name="connsiteY0" fmla="*/ 142736 h 1385380"/>
              <a:gd name="connsiteX1" fmla="*/ 827908 w 1808220"/>
              <a:gd name="connsiteY1" fmla="*/ 28436 h 1385380"/>
              <a:gd name="connsiteX2" fmla="*/ 78608 w 1808220"/>
              <a:gd name="connsiteY2" fmla="*/ 549136 h 1385380"/>
              <a:gd name="connsiteX3" fmla="*/ 167508 w 1808220"/>
              <a:gd name="connsiteY3" fmla="*/ 1323836 h 1385380"/>
              <a:gd name="connsiteX4" fmla="*/ 1361308 w 1808220"/>
              <a:gd name="connsiteY4" fmla="*/ 1273036 h 1385380"/>
              <a:gd name="connsiteX5" fmla="*/ 1805808 w 1808220"/>
              <a:gd name="connsiteY5" fmla="*/ 765036 h 1385380"/>
              <a:gd name="connsiteX6" fmla="*/ 1488308 w 1808220"/>
              <a:gd name="connsiteY6" fmla="*/ 142736 h 138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220" h="1385380">
                <a:moveTo>
                  <a:pt x="1488308" y="142736"/>
                </a:moveTo>
                <a:cubicBezTo>
                  <a:pt x="1325325" y="19969"/>
                  <a:pt x="1062858" y="-39297"/>
                  <a:pt x="827908" y="28436"/>
                </a:cubicBezTo>
                <a:cubicBezTo>
                  <a:pt x="592958" y="96169"/>
                  <a:pt x="188675" y="333236"/>
                  <a:pt x="78608" y="549136"/>
                </a:cubicBezTo>
                <a:cubicBezTo>
                  <a:pt x="-31459" y="765036"/>
                  <a:pt x="-46275" y="1203186"/>
                  <a:pt x="167508" y="1323836"/>
                </a:cubicBezTo>
                <a:cubicBezTo>
                  <a:pt x="381291" y="1444486"/>
                  <a:pt x="1088258" y="1366169"/>
                  <a:pt x="1361308" y="1273036"/>
                </a:cubicBezTo>
                <a:cubicBezTo>
                  <a:pt x="1634358" y="1179903"/>
                  <a:pt x="1780408" y="949186"/>
                  <a:pt x="1805808" y="765036"/>
                </a:cubicBezTo>
                <a:cubicBezTo>
                  <a:pt x="1831208" y="580886"/>
                  <a:pt x="1651291" y="265503"/>
                  <a:pt x="1488308" y="14273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39800" y="3022600"/>
            <a:ext cx="2466512" cy="1568631"/>
          </a:xfrm>
          <a:custGeom>
            <a:avLst/>
            <a:gdLst>
              <a:gd name="connsiteX0" fmla="*/ 917471 w 1712447"/>
              <a:gd name="connsiteY0" fmla="*/ 4895 h 1568631"/>
              <a:gd name="connsiteX1" fmla="*/ 66571 w 1712447"/>
              <a:gd name="connsiteY1" fmla="*/ 373195 h 1568631"/>
              <a:gd name="connsiteX2" fmla="*/ 218971 w 1712447"/>
              <a:gd name="connsiteY2" fmla="*/ 1452695 h 1568631"/>
              <a:gd name="connsiteX3" fmla="*/ 1514371 w 1712447"/>
              <a:gd name="connsiteY3" fmla="*/ 1452695 h 1568631"/>
              <a:gd name="connsiteX4" fmla="*/ 1704871 w 1712447"/>
              <a:gd name="connsiteY4" fmla="*/ 690695 h 1568631"/>
              <a:gd name="connsiteX5" fmla="*/ 1488971 w 1712447"/>
              <a:gd name="connsiteY5" fmla="*/ 195395 h 1568631"/>
              <a:gd name="connsiteX6" fmla="*/ 917471 w 1712447"/>
              <a:gd name="connsiteY6" fmla="*/ 4895 h 15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447" h="1568631">
                <a:moveTo>
                  <a:pt x="917471" y="4895"/>
                </a:moveTo>
                <a:cubicBezTo>
                  <a:pt x="680404" y="34528"/>
                  <a:pt x="182988" y="131895"/>
                  <a:pt x="66571" y="373195"/>
                </a:cubicBezTo>
                <a:cubicBezTo>
                  <a:pt x="-49846" y="614495"/>
                  <a:pt x="-22329" y="1272778"/>
                  <a:pt x="218971" y="1452695"/>
                </a:cubicBezTo>
                <a:cubicBezTo>
                  <a:pt x="460271" y="1632612"/>
                  <a:pt x="1266721" y="1579695"/>
                  <a:pt x="1514371" y="1452695"/>
                </a:cubicBezTo>
                <a:cubicBezTo>
                  <a:pt x="1762021" y="1325695"/>
                  <a:pt x="1709104" y="900245"/>
                  <a:pt x="1704871" y="690695"/>
                </a:cubicBezTo>
                <a:cubicBezTo>
                  <a:pt x="1700638" y="481145"/>
                  <a:pt x="1624438" y="305462"/>
                  <a:pt x="1488971" y="195395"/>
                </a:cubicBezTo>
                <a:cubicBezTo>
                  <a:pt x="1353504" y="85328"/>
                  <a:pt x="1154538" y="-24738"/>
                  <a:pt x="917471" y="4895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572300" y="1556687"/>
            <a:ext cx="1431757" cy="1088170"/>
          </a:xfrm>
          <a:custGeom>
            <a:avLst/>
            <a:gdLst>
              <a:gd name="connsiteX0" fmla="*/ 567799 w 1431757"/>
              <a:gd name="connsiteY0" fmla="*/ 8670 h 1088170"/>
              <a:gd name="connsiteX1" fmla="*/ 85199 w 1431757"/>
              <a:gd name="connsiteY1" fmla="*/ 313470 h 1088170"/>
              <a:gd name="connsiteX2" fmla="*/ 110599 w 1431757"/>
              <a:gd name="connsiteY2" fmla="*/ 1037370 h 1088170"/>
              <a:gd name="connsiteX3" fmla="*/ 1177399 w 1431757"/>
              <a:gd name="connsiteY3" fmla="*/ 961170 h 1088170"/>
              <a:gd name="connsiteX4" fmla="*/ 1431399 w 1431757"/>
              <a:gd name="connsiteY4" fmla="*/ 427770 h 1088170"/>
              <a:gd name="connsiteX5" fmla="*/ 1215499 w 1431757"/>
              <a:gd name="connsiteY5" fmla="*/ 110270 h 1088170"/>
              <a:gd name="connsiteX6" fmla="*/ 567799 w 1431757"/>
              <a:gd name="connsiteY6" fmla="*/ 8670 h 10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757" h="1088170">
                <a:moveTo>
                  <a:pt x="567799" y="8670"/>
                </a:moveTo>
                <a:cubicBezTo>
                  <a:pt x="379416" y="42537"/>
                  <a:pt x="161399" y="142020"/>
                  <a:pt x="85199" y="313470"/>
                </a:cubicBezTo>
                <a:cubicBezTo>
                  <a:pt x="8999" y="484920"/>
                  <a:pt x="-71434" y="929420"/>
                  <a:pt x="110599" y="1037370"/>
                </a:cubicBezTo>
                <a:cubicBezTo>
                  <a:pt x="292632" y="1145320"/>
                  <a:pt x="957266" y="1062770"/>
                  <a:pt x="1177399" y="961170"/>
                </a:cubicBezTo>
                <a:cubicBezTo>
                  <a:pt x="1397532" y="859570"/>
                  <a:pt x="1425049" y="569587"/>
                  <a:pt x="1431399" y="427770"/>
                </a:cubicBezTo>
                <a:cubicBezTo>
                  <a:pt x="1437749" y="285953"/>
                  <a:pt x="1359432" y="173770"/>
                  <a:pt x="1215499" y="110270"/>
                </a:cubicBezTo>
                <a:cubicBezTo>
                  <a:pt x="1071566" y="46770"/>
                  <a:pt x="756182" y="-25197"/>
                  <a:pt x="567799" y="8670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705100" y="2273301"/>
            <a:ext cx="1003300" cy="371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818862" y="2047672"/>
            <a:ext cx="889538" cy="2483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705100" y="2746704"/>
            <a:ext cx="814974" cy="669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98825" y="3022600"/>
            <a:ext cx="709575" cy="591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045913" y="1941022"/>
            <a:ext cx="1125699" cy="3322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15887" y="2100772"/>
            <a:ext cx="1172291" cy="3583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469561" y="2047672"/>
            <a:ext cx="1253400" cy="4114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60972" y="1022627"/>
            <a:ext cx="4193825" cy="4231347"/>
          </a:xfrm>
          <a:custGeom>
            <a:avLst/>
            <a:gdLst>
              <a:gd name="connsiteX0" fmla="*/ 3999301 w 4214119"/>
              <a:gd name="connsiteY0" fmla="*/ 702264 h 4231347"/>
              <a:gd name="connsiteX1" fmla="*/ 2326364 w 4214119"/>
              <a:gd name="connsiteY1" fmla="*/ 58028 h 4231347"/>
              <a:gd name="connsiteX2" fmla="*/ 591083 w 4214119"/>
              <a:gd name="connsiteY2" fmla="*/ 141155 h 4231347"/>
              <a:gd name="connsiteX3" fmla="*/ 92319 w 4214119"/>
              <a:gd name="connsiteY3" fmla="*/ 1034773 h 4231347"/>
              <a:gd name="connsiteX4" fmla="*/ 71537 w 4214119"/>
              <a:gd name="connsiteY4" fmla="*/ 2697318 h 4231347"/>
              <a:gd name="connsiteX5" fmla="*/ 840464 w 4214119"/>
              <a:gd name="connsiteY5" fmla="*/ 3933837 h 4231347"/>
              <a:gd name="connsiteX6" fmla="*/ 3168028 w 4214119"/>
              <a:gd name="connsiteY6" fmla="*/ 4172828 h 4231347"/>
              <a:gd name="connsiteX7" fmla="*/ 4144773 w 4214119"/>
              <a:gd name="connsiteY7" fmla="*/ 3071391 h 4231347"/>
              <a:gd name="connsiteX8" fmla="*/ 4134383 w 4214119"/>
              <a:gd name="connsiteY8" fmla="*/ 1876437 h 4231347"/>
              <a:gd name="connsiteX9" fmla="*/ 4134383 w 4214119"/>
              <a:gd name="connsiteY9" fmla="*/ 1481582 h 4231347"/>
              <a:gd name="connsiteX10" fmla="*/ 4030473 w 4214119"/>
              <a:gd name="connsiteY10" fmla="*/ 1128291 h 4231347"/>
              <a:gd name="connsiteX11" fmla="*/ 4020083 w 4214119"/>
              <a:gd name="connsiteY11" fmla="*/ 785391 h 4231347"/>
              <a:gd name="connsiteX12" fmla="*/ 3999301 w 4214119"/>
              <a:gd name="connsiteY12" fmla="*/ 702264 h 423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4119" h="4231347">
                <a:moveTo>
                  <a:pt x="3999301" y="702264"/>
                </a:moveTo>
                <a:cubicBezTo>
                  <a:pt x="3717014" y="581037"/>
                  <a:pt x="2894400" y="151546"/>
                  <a:pt x="2326364" y="58028"/>
                </a:cubicBezTo>
                <a:cubicBezTo>
                  <a:pt x="1758328" y="-35490"/>
                  <a:pt x="963424" y="-21636"/>
                  <a:pt x="591083" y="141155"/>
                </a:cubicBezTo>
                <a:cubicBezTo>
                  <a:pt x="218742" y="303946"/>
                  <a:pt x="178910" y="608746"/>
                  <a:pt x="92319" y="1034773"/>
                </a:cubicBezTo>
                <a:cubicBezTo>
                  <a:pt x="5728" y="1460800"/>
                  <a:pt x="-53154" y="2214141"/>
                  <a:pt x="71537" y="2697318"/>
                </a:cubicBezTo>
                <a:cubicBezTo>
                  <a:pt x="196228" y="3180495"/>
                  <a:pt x="324382" y="3687919"/>
                  <a:pt x="840464" y="3933837"/>
                </a:cubicBezTo>
                <a:cubicBezTo>
                  <a:pt x="1356546" y="4179755"/>
                  <a:pt x="2617310" y="4316569"/>
                  <a:pt x="3168028" y="4172828"/>
                </a:cubicBezTo>
                <a:cubicBezTo>
                  <a:pt x="3718746" y="4029087"/>
                  <a:pt x="3983714" y="3454123"/>
                  <a:pt x="4144773" y="3071391"/>
                </a:cubicBezTo>
                <a:cubicBezTo>
                  <a:pt x="4305832" y="2688659"/>
                  <a:pt x="4136115" y="2141405"/>
                  <a:pt x="4134383" y="1876437"/>
                </a:cubicBezTo>
                <a:cubicBezTo>
                  <a:pt x="4132651" y="1611469"/>
                  <a:pt x="4151701" y="1606273"/>
                  <a:pt x="4134383" y="1481582"/>
                </a:cubicBezTo>
                <a:cubicBezTo>
                  <a:pt x="4117065" y="1356891"/>
                  <a:pt x="4049523" y="1244323"/>
                  <a:pt x="4030473" y="1128291"/>
                </a:cubicBezTo>
                <a:cubicBezTo>
                  <a:pt x="4011423" y="1012259"/>
                  <a:pt x="4023547" y="861591"/>
                  <a:pt x="4020083" y="785391"/>
                </a:cubicBezTo>
                <a:cubicBezTo>
                  <a:pt x="4016619" y="709191"/>
                  <a:pt x="4281588" y="823491"/>
                  <a:pt x="3999301" y="702264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454797" y="1324945"/>
            <a:ext cx="1890969" cy="1819510"/>
          </a:xfrm>
          <a:custGeom>
            <a:avLst/>
            <a:gdLst>
              <a:gd name="connsiteX0" fmla="*/ 834176 w 1890969"/>
              <a:gd name="connsiteY0" fmla="*/ 5091 h 1819510"/>
              <a:gd name="connsiteX1" fmla="*/ 75639 w 1890969"/>
              <a:gd name="connsiteY1" fmla="*/ 451900 h 1819510"/>
              <a:gd name="connsiteX2" fmla="*/ 34076 w 1890969"/>
              <a:gd name="connsiteY2" fmla="*/ 867537 h 1819510"/>
              <a:gd name="connsiteX3" fmla="*/ 137985 w 1890969"/>
              <a:gd name="connsiteY3" fmla="*/ 1532555 h 1819510"/>
              <a:gd name="connsiteX4" fmla="*/ 1405676 w 1890969"/>
              <a:gd name="connsiteY4" fmla="*/ 1792328 h 1819510"/>
              <a:gd name="connsiteX5" fmla="*/ 1769358 w 1890969"/>
              <a:gd name="connsiteY5" fmla="*/ 919491 h 1819510"/>
              <a:gd name="connsiteX6" fmla="*/ 1821312 w 1890969"/>
              <a:gd name="connsiteY6" fmla="*/ 254473 h 1819510"/>
              <a:gd name="connsiteX7" fmla="*/ 834176 w 1890969"/>
              <a:gd name="connsiteY7" fmla="*/ 5091 h 181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969" h="1819510">
                <a:moveTo>
                  <a:pt x="834176" y="5091"/>
                </a:moveTo>
                <a:cubicBezTo>
                  <a:pt x="543231" y="37995"/>
                  <a:pt x="208989" y="308159"/>
                  <a:pt x="75639" y="451900"/>
                </a:cubicBezTo>
                <a:cubicBezTo>
                  <a:pt x="-57711" y="595641"/>
                  <a:pt x="23685" y="687428"/>
                  <a:pt x="34076" y="867537"/>
                </a:cubicBezTo>
                <a:cubicBezTo>
                  <a:pt x="44467" y="1047646"/>
                  <a:pt x="-90615" y="1378423"/>
                  <a:pt x="137985" y="1532555"/>
                </a:cubicBezTo>
                <a:cubicBezTo>
                  <a:pt x="366585" y="1686687"/>
                  <a:pt x="1133781" y="1894505"/>
                  <a:pt x="1405676" y="1792328"/>
                </a:cubicBezTo>
                <a:cubicBezTo>
                  <a:pt x="1677571" y="1690151"/>
                  <a:pt x="1700085" y="1175800"/>
                  <a:pt x="1769358" y="919491"/>
                </a:cubicBezTo>
                <a:cubicBezTo>
                  <a:pt x="1838631" y="663182"/>
                  <a:pt x="1973712" y="405141"/>
                  <a:pt x="1821312" y="254473"/>
                </a:cubicBezTo>
                <a:cubicBezTo>
                  <a:pt x="1668912" y="103805"/>
                  <a:pt x="1125121" y="-27813"/>
                  <a:pt x="834176" y="5091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98825" y="849845"/>
                <a:ext cx="3559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25" y="849845"/>
                <a:ext cx="35593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690" r="-689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599655" y="1024141"/>
                <a:ext cx="363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655" y="1024141"/>
                <a:ext cx="36304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339" r="-678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V="1">
            <a:off x="4980493" y="2171852"/>
            <a:ext cx="557554" cy="195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5348671" y="1221458"/>
            <a:ext cx="1273816" cy="1594104"/>
          </a:xfrm>
          <a:custGeom>
            <a:avLst/>
            <a:gdLst>
              <a:gd name="connsiteX0" fmla="*/ 896265 w 1273816"/>
              <a:gd name="connsiteY0" fmla="*/ 4669 h 1594104"/>
              <a:gd name="connsiteX1" fmla="*/ 252029 w 1273816"/>
              <a:gd name="connsiteY1" fmla="*/ 295615 h 1594104"/>
              <a:gd name="connsiteX2" fmla="*/ 54602 w 1273816"/>
              <a:gd name="connsiteY2" fmla="*/ 638515 h 1594104"/>
              <a:gd name="connsiteX3" fmla="*/ 2647 w 1273816"/>
              <a:gd name="connsiteY3" fmla="*/ 887897 h 1594104"/>
              <a:gd name="connsiteX4" fmla="*/ 116947 w 1273816"/>
              <a:gd name="connsiteY4" fmla="*/ 1137278 h 1594104"/>
              <a:gd name="connsiteX5" fmla="*/ 200074 w 1273816"/>
              <a:gd name="connsiteY5" fmla="*/ 1386660 h 1594104"/>
              <a:gd name="connsiteX6" fmla="*/ 542974 w 1273816"/>
              <a:gd name="connsiteY6" fmla="*/ 1552915 h 1594104"/>
              <a:gd name="connsiteX7" fmla="*/ 1020956 w 1273816"/>
              <a:gd name="connsiteY7" fmla="*/ 1542524 h 1594104"/>
              <a:gd name="connsiteX8" fmla="*/ 1218384 w 1273816"/>
              <a:gd name="connsiteY8" fmla="*/ 991806 h 1594104"/>
              <a:gd name="connsiteX9" fmla="*/ 1249556 w 1273816"/>
              <a:gd name="connsiteY9" fmla="*/ 534606 h 1594104"/>
              <a:gd name="connsiteX10" fmla="*/ 896265 w 1273816"/>
              <a:gd name="connsiteY10" fmla="*/ 4669 h 159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3816" h="1594104">
                <a:moveTo>
                  <a:pt x="896265" y="4669"/>
                </a:moveTo>
                <a:cubicBezTo>
                  <a:pt x="730011" y="-35163"/>
                  <a:pt x="392306" y="189974"/>
                  <a:pt x="252029" y="295615"/>
                </a:cubicBezTo>
                <a:cubicBezTo>
                  <a:pt x="111752" y="401256"/>
                  <a:pt x="96166" y="539801"/>
                  <a:pt x="54602" y="638515"/>
                </a:cubicBezTo>
                <a:cubicBezTo>
                  <a:pt x="13038" y="737229"/>
                  <a:pt x="-7744" y="804770"/>
                  <a:pt x="2647" y="887897"/>
                </a:cubicBezTo>
                <a:cubicBezTo>
                  <a:pt x="13038" y="971024"/>
                  <a:pt x="84042" y="1054151"/>
                  <a:pt x="116947" y="1137278"/>
                </a:cubicBezTo>
                <a:cubicBezTo>
                  <a:pt x="149851" y="1220405"/>
                  <a:pt x="129070" y="1317387"/>
                  <a:pt x="200074" y="1386660"/>
                </a:cubicBezTo>
                <a:cubicBezTo>
                  <a:pt x="271078" y="1455933"/>
                  <a:pt x="406160" y="1526938"/>
                  <a:pt x="542974" y="1552915"/>
                </a:cubicBezTo>
                <a:cubicBezTo>
                  <a:pt x="679788" y="1578892"/>
                  <a:pt x="908388" y="1636042"/>
                  <a:pt x="1020956" y="1542524"/>
                </a:cubicBezTo>
                <a:cubicBezTo>
                  <a:pt x="1133524" y="1449006"/>
                  <a:pt x="1180284" y="1159792"/>
                  <a:pt x="1218384" y="991806"/>
                </a:cubicBezTo>
                <a:cubicBezTo>
                  <a:pt x="1256484" y="823820"/>
                  <a:pt x="1303242" y="699129"/>
                  <a:pt x="1249556" y="534606"/>
                </a:cubicBezTo>
                <a:cubicBezTo>
                  <a:pt x="1195870" y="370083"/>
                  <a:pt x="1062519" y="44501"/>
                  <a:pt x="896265" y="4669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809685" y="5669834"/>
                <a:ext cx="5591467" cy="1213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C000"/>
                    </a:solidFill>
                    <a:latin typeface="Cambria" panose="02040503050406030204" pitchFamily="18" charset="0"/>
                  </a:rPr>
                  <a:t>congestion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 smtClean="0">
                  <a:latin typeface="Cambria" panose="02040503050406030204" pitchFamily="18" charset="0"/>
                </a:endParaRPr>
              </a:p>
              <a:p>
                <a:r>
                  <a:rPr lang="en-US" sz="2400" dirty="0" smtClean="0">
                    <a:latin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85" y="5669834"/>
                <a:ext cx="5591467" cy="1213217"/>
              </a:xfrm>
              <a:prstGeom prst="rect">
                <a:avLst/>
              </a:prstGeom>
              <a:blipFill rotWithShape="0">
                <a:blip r:embed="rId6"/>
                <a:stretch>
                  <a:fillRect t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5171612" y="1808018"/>
            <a:ext cx="626515" cy="5195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71612" y="2047672"/>
            <a:ext cx="63690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045913" y="2296033"/>
            <a:ext cx="1617132" cy="34882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115887" y="2367112"/>
            <a:ext cx="1682240" cy="44845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777654" y="2406671"/>
            <a:ext cx="16030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1126" y="2055452"/>
                <a:ext cx="1466235" cy="435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126" y="2055452"/>
                <a:ext cx="1466235" cy="4356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0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/>
      <p:bldP spid="84" grpId="0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0163" y="150014"/>
                <a:ext cx="8497198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 Upper Bound for STC [</a:t>
                </a:r>
                <a:r>
                  <a:rPr lang="en-US" sz="2800" dirty="0" err="1" smtClean="0">
                    <a:latin typeface="Cambria" panose="02040503050406030204" pitchFamily="18" charset="0"/>
                  </a:rPr>
                  <a:t>Löwenstein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 et. al 2009]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3" y="150014"/>
                <a:ext cx="8497198" cy="528030"/>
              </a:xfrm>
              <a:prstGeom prst="rect">
                <a:avLst/>
              </a:prstGeom>
              <a:blipFill rotWithShape="0">
                <a:blip r:embed="rId3"/>
                <a:stretch>
                  <a:fillRect t="-11628" r="-12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406312" y="1941022"/>
            <a:ext cx="822788" cy="1301093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78000" y="1348640"/>
            <a:ext cx="2656712" cy="1398064"/>
          </a:xfrm>
          <a:custGeom>
            <a:avLst/>
            <a:gdLst>
              <a:gd name="connsiteX0" fmla="*/ 1488308 w 1808220"/>
              <a:gd name="connsiteY0" fmla="*/ 142736 h 1385380"/>
              <a:gd name="connsiteX1" fmla="*/ 827908 w 1808220"/>
              <a:gd name="connsiteY1" fmla="*/ 28436 h 1385380"/>
              <a:gd name="connsiteX2" fmla="*/ 78608 w 1808220"/>
              <a:gd name="connsiteY2" fmla="*/ 549136 h 1385380"/>
              <a:gd name="connsiteX3" fmla="*/ 167508 w 1808220"/>
              <a:gd name="connsiteY3" fmla="*/ 1323836 h 1385380"/>
              <a:gd name="connsiteX4" fmla="*/ 1361308 w 1808220"/>
              <a:gd name="connsiteY4" fmla="*/ 1273036 h 1385380"/>
              <a:gd name="connsiteX5" fmla="*/ 1805808 w 1808220"/>
              <a:gd name="connsiteY5" fmla="*/ 765036 h 1385380"/>
              <a:gd name="connsiteX6" fmla="*/ 1488308 w 1808220"/>
              <a:gd name="connsiteY6" fmla="*/ 142736 h 138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220" h="1385380">
                <a:moveTo>
                  <a:pt x="1488308" y="142736"/>
                </a:moveTo>
                <a:cubicBezTo>
                  <a:pt x="1325325" y="19969"/>
                  <a:pt x="1062858" y="-39297"/>
                  <a:pt x="827908" y="28436"/>
                </a:cubicBezTo>
                <a:cubicBezTo>
                  <a:pt x="592958" y="96169"/>
                  <a:pt x="188675" y="333236"/>
                  <a:pt x="78608" y="549136"/>
                </a:cubicBezTo>
                <a:cubicBezTo>
                  <a:pt x="-31459" y="765036"/>
                  <a:pt x="-46275" y="1203186"/>
                  <a:pt x="167508" y="1323836"/>
                </a:cubicBezTo>
                <a:cubicBezTo>
                  <a:pt x="381291" y="1444486"/>
                  <a:pt x="1088258" y="1366169"/>
                  <a:pt x="1361308" y="1273036"/>
                </a:cubicBezTo>
                <a:cubicBezTo>
                  <a:pt x="1634358" y="1179903"/>
                  <a:pt x="1780408" y="949186"/>
                  <a:pt x="1805808" y="765036"/>
                </a:cubicBezTo>
                <a:cubicBezTo>
                  <a:pt x="1831208" y="580886"/>
                  <a:pt x="1651291" y="265503"/>
                  <a:pt x="1488308" y="14273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39800" y="3022600"/>
            <a:ext cx="2466512" cy="1568631"/>
          </a:xfrm>
          <a:custGeom>
            <a:avLst/>
            <a:gdLst>
              <a:gd name="connsiteX0" fmla="*/ 917471 w 1712447"/>
              <a:gd name="connsiteY0" fmla="*/ 4895 h 1568631"/>
              <a:gd name="connsiteX1" fmla="*/ 66571 w 1712447"/>
              <a:gd name="connsiteY1" fmla="*/ 373195 h 1568631"/>
              <a:gd name="connsiteX2" fmla="*/ 218971 w 1712447"/>
              <a:gd name="connsiteY2" fmla="*/ 1452695 h 1568631"/>
              <a:gd name="connsiteX3" fmla="*/ 1514371 w 1712447"/>
              <a:gd name="connsiteY3" fmla="*/ 1452695 h 1568631"/>
              <a:gd name="connsiteX4" fmla="*/ 1704871 w 1712447"/>
              <a:gd name="connsiteY4" fmla="*/ 690695 h 1568631"/>
              <a:gd name="connsiteX5" fmla="*/ 1488971 w 1712447"/>
              <a:gd name="connsiteY5" fmla="*/ 195395 h 1568631"/>
              <a:gd name="connsiteX6" fmla="*/ 917471 w 1712447"/>
              <a:gd name="connsiteY6" fmla="*/ 4895 h 15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447" h="1568631">
                <a:moveTo>
                  <a:pt x="917471" y="4895"/>
                </a:moveTo>
                <a:cubicBezTo>
                  <a:pt x="680404" y="34528"/>
                  <a:pt x="182988" y="131895"/>
                  <a:pt x="66571" y="373195"/>
                </a:cubicBezTo>
                <a:cubicBezTo>
                  <a:pt x="-49846" y="614495"/>
                  <a:pt x="-22329" y="1272778"/>
                  <a:pt x="218971" y="1452695"/>
                </a:cubicBezTo>
                <a:cubicBezTo>
                  <a:pt x="460271" y="1632612"/>
                  <a:pt x="1266721" y="1579695"/>
                  <a:pt x="1514371" y="1452695"/>
                </a:cubicBezTo>
                <a:cubicBezTo>
                  <a:pt x="1762021" y="1325695"/>
                  <a:pt x="1709104" y="900245"/>
                  <a:pt x="1704871" y="690695"/>
                </a:cubicBezTo>
                <a:cubicBezTo>
                  <a:pt x="1700638" y="481145"/>
                  <a:pt x="1624438" y="305462"/>
                  <a:pt x="1488971" y="195395"/>
                </a:cubicBezTo>
                <a:cubicBezTo>
                  <a:pt x="1353504" y="85328"/>
                  <a:pt x="1154538" y="-24738"/>
                  <a:pt x="917471" y="4895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572300" y="1556687"/>
            <a:ext cx="1431757" cy="1088170"/>
          </a:xfrm>
          <a:custGeom>
            <a:avLst/>
            <a:gdLst>
              <a:gd name="connsiteX0" fmla="*/ 567799 w 1431757"/>
              <a:gd name="connsiteY0" fmla="*/ 8670 h 1088170"/>
              <a:gd name="connsiteX1" fmla="*/ 85199 w 1431757"/>
              <a:gd name="connsiteY1" fmla="*/ 313470 h 1088170"/>
              <a:gd name="connsiteX2" fmla="*/ 110599 w 1431757"/>
              <a:gd name="connsiteY2" fmla="*/ 1037370 h 1088170"/>
              <a:gd name="connsiteX3" fmla="*/ 1177399 w 1431757"/>
              <a:gd name="connsiteY3" fmla="*/ 961170 h 1088170"/>
              <a:gd name="connsiteX4" fmla="*/ 1431399 w 1431757"/>
              <a:gd name="connsiteY4" fmla="*/ 427770 h 1088170"/>
              <a:gd name="connsiteX5" fmla="*/ 1215499 w 1431757"/>
              <a:gd name="connsiteY5" fmla="*/ 110270 h 1088170"/>
              <a:gd name="connsiteX6" fmla="*/ 567799 w 1431757"/>
              <a:gd name="connsiteY6" fmla="*/ 8670 h 10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757" h="1088170">
                <a:moveTo>
                  <a:pt x="567799" y="8670"/>
                </a:moveTo>
                <a:cubicBezTo>
                  <a:pt x="379416" y="42537"/>
                  <a:pt x="161399" y="142020"/>
                  <a:pt x="85199" y="313470"/>
                </a:cubicBezTo>
                <a:cubicBezTo>
                  <a:pt x="8999" y="484920"/>
                  <a:pt x="-71434" y="929420"/>
                  <a:pt x="110599" y="1037370"/>
                </a:cubicBezTo>
                <a:cubicBezTo>
                  <a:pt x="292632" y="1145320"/>
                  <a:pt x="957266" y="1062770"/>
                  <a:pt x="1177399" y="961170"/>
                </a:cubicBezTo>
                <a:cubicBezTo>
                  <a:pt x="1397532" y="859570"/>
                  <a:pt x="1425049" y="569587"/>
                  <a:pt x="1431399" y="427770"/>
                </a:cubicBezTo>
                <a:cubicBezTo>
                  <a:pt x="1437749" y="285953"/>
                  <a:pt x="1359432" y="173770"/>
                  <a:pt x="1215499" y="110270"/>
                </a:cubicBezTo>
                <a:cubicBezTo>
                  <a:pt x="1071566" y="46770"/>
                  <a:pt x="756182" y="-25197"/>
                  <a:pt x="567799" y="8670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705100" y="2273301"/>
            <a:ext cx="1003300" cy="371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818862" y="2047672"/>
            <a:ext cx="889538" cy="2483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705100" y="2746704"/>
            <a:ext cx="814974" cy="669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98825" y="3022600"/>
            <a:ext cx="709575" cy="591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045913" y="1941022"/>
            <a:ext cx="1125699" cy="3322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15887" y="2100772"/>
            <a:ext cx="1172291" cy="3583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469561" y="2047672"/>
            <a:ext cx="1253400" cy="4114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60972" y="1022627"/>
            <a:ext cx="4193825" cy="4231347"/>
          </a:xfrm>
          <a:custGeom>
            <a:avLst/>
            <a:gdLst>
              <a:gd name="connsiteX0" fmla="*/ 3999301 w 4214119"/>
              <a:gd name="connsiteY0" fmla="*/ 702264 h 4231347"/>
              <a:gd name="connsiteX1" fmla="*/ 2326364 w 4214119"/>
              <a:gd name="connsiteY1" fmla="*/ 58028 h 4231347"/>
              <a:gd name="connsiteX2" fmla="*/ 591083 w 4214119"/>
              <a:gd name="connsiteY2" fmla="*/ 141155 h 4231347"/>
              <a:gd name="connsiteX3" fmla="*/ 92319 w 4214119"/>
              <a:gd name="connsiteY3" fmla="*/ 1034773 h 4231347"/>
              <a:gd name="connsiteX4" fmla="*/ 71537 w 4214119"/>
              <a:gd name="connsiteY4" fmla="*/ 2697318 h 4231347"/>
              <a:gd name="connsiteX5" fmla="*/ 840464 w 4214119"/>
              <a:gd name="connsiteY5" fmla="*/ 3933837 h 4231347"/>
              <a:gd name="connsiteX6" fmla="*/ 3168028 w 4214119"/>
              <a:gd name="connsiteY6" fmla="*/ 4172828 h 4231347"/>
              <a:gd name="connsiteX7" fmla="*/ 4144773 w 4214119"/>
              <a:gd name="connsiteY7" fmla="*/ 3071391 h 4231347"/>
              <a:gd name="connsiteX8" fmla="*/ 4134383 w 4214119"/>
              <a:gd name="connsiteY8" fmla="*/ 1876437 h 4231347"/>
              <a:gd name="connsiteX9" fmla="*/ 4134383 w 4214119"/>
              <a:gd name="connsiteY9" fmla="*/ 1481582 h 4231347"/>
              <a:gd name="connsiteX10" fmla="*/ 4030473 w 4214119"/>
              <a:gd name="connsiteY10" fmla="*/ 1128291 h 4231347"/>
              <a:gd name="connsiteX11" fmla="*/ 4020083 w 4214119"/>
              <a:gd name="connsiteY11" fmla="*/ 785391 h 4231347"/>
              <a:gd name="connsiteX12" fmla="*/ 3999301 w 4214119"/>
              <a:gd name="connsiteY12" fmla="*/ 702264 h 423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4119" h="4231347">
                <a:moveTo>
                  <a:pt x="3999301" y="702264"/>
                </a:moveTo>
                <a:cubicBezTo>
                  <a:pt x="3717014" y="581037"/>
                  <a:pt x="2894400" y="151546"/>
                  <a:pt x="2326364" y="58028"/>
                </a:cubicBezTo>
                <a:cubicBezTo>
                  <a:pt x="1758328" y="-35490"/>
                  <a:pt x="963424" y="-21636"/>
                  <a:pt x="591083" y="141155"/>
                </a:cubicBezTo>
                <a:cubicBezTo>
                  <a:pt x="218742" y="303946"/>
                  <a:pt x="178910" y="608746"/>
                  <a:pt x="92319" y="1034773"/>
                </a:cubicBezTo>
                <a:cubicBezTo>
                  <a:pt x="5728" y="1460800"/>
                  <a:pt x="-53154" y="2214141"/>
                  <a:pt x="71537" y="2697318"/>
                </a:cubicBezTo>
                <a:cubicBezTo>
                  <a:pt x="196228" y="3180495"/>
                  <a:pt x="324382" y="3687919"/>
                  <a:pt x="840464" y="3933837"/>
                </a:cubicBezTo>
                <a:cubicBezTo>
                  <a:pt x="1356546" y="4179755"/>
                  <a:pt x="2617310" y="4316569"/>
                  <a:pt x="3168028" y="4172828"/>
                </a:cubicBezTo>
                <a:cubicBezTo>
                  <a:pt x="3718746" y="4029087"/>
                  <a:pt x="3983714" y="3454123"/>
                  <a:pt x="4144773" y="3071391"/>
                </a:cubicBezTo>
                <a:cubicBezTo>
                  <a:pt x="4305832" y="2688659"/>
                  <a:pt x="4136115" y="2141405"/>
                  <a:pt x="4134383" y="1876437"/>
                </a:cubicBezTo>
                <a:cubicBezTo>
                  <a:pt x="4132651" y="1611469"/>
                  <a:pt x="4151701" y="1606273"/>
                  <a:pt x="4134383" y="1481582"/>
                </a:cubicBezTo>
                <a:cubicBezTo>
                  <a:pt x="4117065" y="1356891"/>
                  <a:pt x="4049523" y="1244323"/>
                  <a:pt x="4030473" y="1128291"/>
                </a:cubicBezTo>
                <a:cubicBezTo>
                  <a:pt x="4011423" y="1012259"/>
                  <a:pt x="4023547" y="861591"/>
                  <a:pt x="4020083" y="785391"/>
                </a:cubicBezTo>
                <a:cubicBezTo>
                  <a:pt x="4016619" y="709191"/>
                  <a:pt x="4281588" y="823491"/>
                  <a:pt x="3999301" y="702264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454797" y="1324945"/>
            <a:ext cx="1890969" cy="1819510"/>
          </a:xfrm>
          <a:custGeom>
            <a:avLst/>
            <a:gdLst>
              <a:gd name="connsiteX0" fmla="*/ 834176 w 1890969"/>
              <a:gd name="connsiteY0" fmla="*/ 5091 h 1819510"/>
              <a:gd name="connsiteX1" fmla="*/ 75639 w 1890969"/>
              <a:gd name="connsiteY1" fmla="*/ 451900 h 1819510"/>
              <a:gd name="connsiteX2" fmla="*/ 34076 w 1890969"/>
              <a:gd name="connsiteY2" fmla="*/ 867537 h 1819510"/>
              <a:gd name="connsiteX3" fmla="*/ 137985 w 1890969"/>
              <a:gd name="connsiteY3" fmla="*/ 1532555 h 1819510"/>
              <a:gd name="connsiteX4" fmla="*/ 1405676 w 1890969"/>
              <a:gd name="connsiteY4" fmla="*/ 1792328 h 1819510"/>
              <a:gd name="connsiteX5" fmla="*/ 1769358 w 1890969"/>
              <a:gd name="connsiteY5" fmla="*/ 919491 h 1819510"/>
              <a:gd name="connsiteX6" fmla="*/ 1821312 w 1890969"/>
              <a:gd name="connsiteY6" fmla="*/ 254473 h 1819510"/>
              <a:gd name="connsiteX7" fmla="*/ 834176 w 1890969"/>
              <a:gd name="connsiteY7" fmla="*/ 5091 h 181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969" h="1819510">
                <a:moveTo>
                  <a:pt x="834176" y="5091"/>
                </a:moveTo>
                <a:cubicBezTo>
                  <a:pt x="543231" y="37995"/>
                  <a:pt x="208989" y="308159"/>
                  <a:pt x="75639" y="451900"/>
                </a:cubicBezTo>
                <a:cubicBezTo>
                  <a:pt x="-57711" y="595641"/>
                  <a:pt x="23685" y="687428"/>
                  <a:pt x="34076" y="867537"/>
                </a:cubicBezTo>
                <a:cubicBezTo>
                  <a:pt x="44467" y="1047646"/>
                  <a:pt x="-90615" y="1378423"/>
                  <a:pt x="137985" y="1532555"/>
                </a:cubicBezTo>
                <a:cubicBezTo>
                  <a:pt x="366585" y="1686687"/>
                  <a:pt x="1133781" y="1894505"/>
                  <a:pt x="1405676" y="1792328"/>
                </a:cubicBezTo>
                <a:cubicBezTo>
                  <a:pt x="1677571" y="1690151"/>
                  <a:pt x="1700085" y="1175800"/>
                  <a:pt x="1769358" y="919491"/>
                </a:cubicBezTo>
                <a:cubicBezTo>
                  <a:pt x="1838631" y="663182"/>
                  <a:pt x="1973712" y="405141"/>
                  <a:pt x="1821312" y="254473"/>
                </a:cubicBezTo>
                <a:cubicBezTo>
                  <a:pt x="1668912" y="103805"/>
                  <a:pt x="1125121" y="-27813"/>
                  <a:pt x="834176" y="5091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98825" y="849845"/>
                <a:ext cx="3559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25" y="849845"/>
                <a:ext cx="35593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690" r="-689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599655" y="1024141"/>
                <a:ext cx="363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655" y="1024141"/>
                <a:ext cx="36304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339" r="-678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809685" y="5669834"/>
                <a:ext cx="5584349" cy="84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C000"/>
                    </a:solidFill>
                    <a:latin typeface="Cambria" panose="02040503050406030204" pitchFamily="18" charset="0"/>
                  </a:rPr>
                  <a:t>congestion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 smtClean="0">
                  <a:latin typeface="Cambria" panose="02040503050406030204" pitchFamily="18" charset="0"/>
                </a:endParaRPr>
              </a:p>
              <a:p>
                <a:r>
                  <a:rPr lang="en-US" sz="2400" dirty="0" smtClean="0">
                    <a:latin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85" y="5669834"/>
                <a:ext cx="5584349" cy="848887"/>
              </a:xfrm>
              <a:prstGeom prst="rect">
                <a:avLst/>
              </a:prstGeom>
              <a:blipFill rotWithShape="0">
                <a:blip r:embed="rId6"/>
                <a:stretch>
                  <a:fillRect t="-5755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3777654" y="2406671"/>
            <a:ext cx="16030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22" name="Freeform 21"/>
          <p:cNvSpPr/>
          <p:nvPr/>
        </p:nvSpPr>
        <p:spPr>
          <a:xfrm>
            <a:off x="255871" y="1159288"/>
            <a:ext cx="3758800" cy="2759987"/>
          </a:xfrm>
          <a:custGeom>
            <a:avLst/>
            <a:gdLst>
              <a:gd name="connsiteX0" fmla="*/ 3185829 w 3758800"/>
              <a:gd name="connsiteY0" fmla="*/ 2345912 h 2759987"/>
              <a:gd name="connsiteX1" fmla="*/ 3122329 w 3758800"/>
              <a:gd name="connsiteY1" fmla="*/ 1888712 h 2759987"/>
              <a:gd name="connsiteX2" fmla="*/ 3566829 w 3758800"/>
              <a:gd name="connsiteY2" fmla="*/ 1495012 h 2759987"/>
              <a:gd name="connsiteX3" fmla="*/ 3757329 w 3758800"/>
              <a:gd name="connsiteY3" fmla="*/ 898112 h 2759987"/>
              <a:gd name="connsiteX4" fmla="*/ 3477929 w 3758800"/>
              <a:gd name="connsiteY4" fmla="*/ 517112 h 2759987"/>
              <a:gd name="connsiteX5" fmla="*/ 2423829 w 3758800"/>
              <a:gd name="connsiteY5" fmla="*/ 47212 h 2759987"/>
              <a:gd name="connsiteX6" fmla="*/ 760129 w 3758800"/>
              <a:gd name="connsiteY6" fmla="*/ 85312 h 2759987"/>
              <a:gd name="connsiteX7" fmla="*/ 48929 w 3758800"/>
              <a:gd name="connsiteY7" fmla="*/ 656812 h 2759987"/>
              <a:gd name="connsiteX8" fmla="*/ 125129 w 3758800"/>
              <a:gd name="connsiteY8" fmla="*/ 1647412 h 2759987"/>
              <a:gd name="connsiteX9" fmla="*/ 633129 w 3758800"/>
              <a:gd name="connsiteY9" fmla="*/ 2041112 h 2759987"/>
              <a:gd name="connsiteX10" fmla="*/ 1357029 w 3758800"/>
              <a:gd name="connsiteY10" fmla="*/ 2561812 h 2759987"/>
              <a:gd name="connsiteX11" fmla="*/ 2982629 w 3758800"/>
              <a:gd name="connsiteY11" fmla="*/ 2752312 h 2759987"/>
              <a:gd name="connsiteX12" fmla="*/ 3185829 w 3758800"/>
              <a:gd name="connsiteY12" fmla="*/ 2345912 h 275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8800" h="2759987">
                <a:moveTo>
                  <a:pt x="3185829" y="2345912"/>
                </a:moveTo>
                <a:cubicBezTo>
                  <a:pt x="3209112" y="2201979"/>
                  <a:pt x="3058829" y="2030529"/>
                  <a:pt x="3122329" y="1888712"/>
                </a:cubicBezTo>
                <a:cubicBezTo>
                  <a:pt x="3185829" y="1746895"/>
                  <a:pt x="3460996" y="1660112"/>
                  <a:pt x="3566829" y="1495012"/>
                </a:cubicBezTo>
                <a:cubicBezTo>
                  <a:pt x="3672662" y="1329912"/>
                  <a:pt x="3772146" y="1061095"/>
                  <a:pt x="3757329" y="898112"/>
                </a:cubicBezTo>
                <a:cubicBezTo>
                  <a:pt x="3742512" y="735129"/>
                  <a:pt x="3700179" y="658929"/>
                  <a:pt x="3477929" y="517112"/>
                </a:cubicBezTo>
                <a:cubicBezTo>
                  <a:pt x="3255679" y="375295"/>
                  <a:pt x="2876796" y="119179"/>
                  <a:pt x="2423829" y="47212"/>
                </a:cubicBezTo>
                <a:cubicBezTo>
                  <a:pt x="1970862" y="-24755"/>
                  <a:pt x="1155946" y="-16288"/>
                  <a:pt x="760129" y="85312"/>
                </a:cubicBezTo>
                <a:cubicBezTo>
                  <a:pt x="364312" y="186912"/>
                  <a:pt x="154762" y="396462"/>
                  <a:pt x="48929" y="656812"/>
                </a:cubicBezTo>
                <a:cubicBezTo>
                  <a:pt x="-56904" y="917162"/>
                  <a:pt x="27762" y="1416695"/>
                  <a:pt x="125129" y="1647412"/>
                </a:cubicBezTo>
                <a:cubicBezTo>
                  <a:pt x="222496" y="1878129"/>
                  <a:pt x="427812" y="1888712"/>
                  <a:pt x="633129" y="2041112"/>
                </a:cubicBezTo>
                <a:cubicBezTo>
                  <a:pt x="838446" y="2193512"/>
                  <a:pt x="965446" y="2443279"/>
                  <a:pt x="1357029" y="2561812"/>
                </a:cubicBezTo>
                <a:cubicBezTo>
                  <a:pt x="1748612" y="2680345"/>
                  <a:pt x="2671479" y="2790412"/>
                  <a:pt x="2982629" y="2752312"/>
                </a:cubicBezTo>
                <a:cubicBezTo>
                  <a:pt x="3293779" y="2714212"/>
                  <a:pt x="3162546" y="2489845"/>
                  <a:pt x="3185829" y="2345912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562100" y="3242115"/>
            <a:ext cx="596900" cy="113938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69561" y="3416300"/>
            <a:ext cx="0" cy="8763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777654" y="1778000"/>
            <a:ext cx="1510524" cy="3227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77654" y="2273301"/>
            <a:ext cx="1510524" cy="2273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91126" y="2055452"/>
                <a:ext cx="1466235" cy="435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126" y="2055452"/>
                <a:ext cx="1466235" cy="4356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3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0412" y="1164955"/>
            <a:ext cx="5255088" cy="2606945"/>
            <a:chOff x="650412" y="1164955"/>
            <a:chExt cx="7907136" cy="4166242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213014" y="4292623"/>
              <a:ext cx="177113" cy="182320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00206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19591" y="3907589"/>
                  <a:ext cx="62562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591" y="3907589"/>
                  <a:ext cx="625620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41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645058" y="1980503"/>
              <a:ext cx="177113" cy="182320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00206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35" name="Straight Connector 34"/>
            <p:cNvCxnSpPr>
              <a:endCxn id="21" idx="7"/>
            </p:cNvCxnSpPr>
            <p:nvPr/>
          </p:nvCxnSpPr>
          <p:spPr>
            <a:xfrm flipH="1">
              <a:off x="1364189" y="2080339"/>
              <a:ext cx="4280869" cy="22389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270692" y="2135872"/>
              <a:ext cx="2423365" cy="21834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812814" y="2135872"/>
              <a:ext cx="2120481" cy="21567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3179618" y="4298017"/>
              <a:ext cx="177113" cy="182320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00206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686195" y="3912983"/>
                  <a:ext cx="62561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6195" y="3912983"/>
                  <a:ext cx="625619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7819511" y="4274622"/>
              <a:ext cx="177113" cy="182320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00206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326088" y="3889588"/>
                  <a:ext cx="6397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6088" y="3889588"/>
                  <a:ext cx="639726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429" b="-41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TextBox 85"/>
            <p:cNvSpPr txBox="1"/>
            <p:nvPr/>
          </p:nvSpPr>
          <p:spPr>
            <a:xfrm>
              <a:off x="5264966" y="4144023"/>
              <a:ext cx="1114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………….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159217" y="1609516"/>
                  <a:ext cx="6173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217" y="1609516"/>
                  <a:ext cx="617348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1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Oval 97"/>
            <p:cNvSpPr/>
            <p:nvPr/>
          </p:nvSpPr>
          <p:spPr>
            <a:xfrm>
              <a:off x="650412" y="3448707"/>
              <a:ext cx="1323180" cy="1841509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594151" y="3489688"/>
              <a:ext cx="1323180" cy="1841509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234368" y="3445027"/>
              <a:ext cx="1323180" cy="1841509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067497" y="1164955"/>
              <a:ext cx="1323180" cy="1841509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288" y="4249750"/>
                <a:ext cx="10296665" cy="1353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Bound the total degree of each partition instead of size</a:t>
                </a:r>
              </a:p>
              <a:p>
                <a:endParaRPr lang="en-US" sz="2400" dirty="0">
                  <a:latin typeface="Cambria" panose="02040503050406030204" pitchFamily="18" charset="0"/>
                </a:endParaRPr>
              </a:p>
              <a:p>
                <a:r>
                  <a:rPr lang="en-US" sz="2400" dirty="0" smtClean="0">
                    <a:latin typeface="Cambria" panose="02040503050406030204" pitchFamily="18" charset="0"/>
                  </a:rPr>
                  <a:t>We show how to partition such that each partition has total degree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88" y="4249750"/>
                <a:ext cx="10296665" cy="1353769"/>
              </a:xfrm>
              <a:prstGeom prst="rect">
                <a:avLst/>
              </a:prstGeom>
              <a:blipFill rotWithShape="0">
                <a:blip r:embed="rId7"/>
                <a:stretch>
                  <a:fillRect l="-888" t="-360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12545" y="342437"/>
            <a:ext cx="487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</a:rPr>
              <a:t>Main Idea for Improved Bound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Generalized </a:t>
            </a:r>
            <a:r>
              <a:rPr lang="en-US" dirty="0" err="1">
                <a:latin typeface="Cambria" panose="02040503050406030204" pitchFamily="18" charset="0"/>
              </a:rPr>
              <a:t>Győri-Lovász</a:t>
            </a:r>
            <a:r>
              <a:rPr lang="en-US" dirty="0">
                <a:latin typeface="Cambria" panose="02040503050406030204" pitchFamily="18" charset="0"/>
              </a:rPr>
              <a:t> Theorem </a:t>
            </a:r>
            <a:br>
              <a:rPr lang="en-US" dirty="0">
                <a:latin typeface="Cambria" panose="02040503050406030204" pitchFamily="18" charset="0"/>
              </a:rPr>
            </a:b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J. Chen,  D. Kleinberg and L. </a:t>
            </a:r>
            <a:r>
              <a:rPr lang="en-US" dirty="0" err="1" smtClean="0"/>
              <a:t>Lovász</a:t>
            </a:r>
            <a:r>
              <a:rPr lang="en-US" dirty="0" smtClean="0"/>
              <a:t>   gave a non-constructive version of this theorem    (J. ACM 54(4):  16, 2007)   in a paper named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Tight bounds and existence theorems for single commodity confluent flows.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We give a constructive proof using elementary combinatorial method.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4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938" y="243014"/>
            <a:ext cx="5763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</a:rPr>
              <a:t>Generalized </a:t>
            </a:r>
            <a:r>
              <a:rPr lang="en-US" sz="2800" dirty="0" err="1" smtClean="0">
                <a:latin typeface="Cambria" panose="02040503050406030204" pitchFamily="18" charset="0"/>
              </a:rPr>
              <a:t>Győri-Lovász</a:t>
            </a:r>
            <a:r>
              <a:rPr lang="en-US" sz="2800" dirty="0" smtClean="0">
                <a:latin typeface="Cambria" panose="02040503050406030204" pitchFamily="18" charset="0"/>
              </a:rPr>
              <a:t> Theorem 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098" y="917287"/>
            <a:ext cx="92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Given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1" y="1138401"/>
                <a:ext cx="6742743" cy="2793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k-connected graph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latin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Vertex Weights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</a:rPr>
                  <a:t>Terminals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br>
                  <a:rPr lang="en-US" sz="2400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</a:br>
                <a:r>
                  <a:rPr lang="en-US" sz="2400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s.t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 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≥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138401"/>
                <a:ext cx="6742743" cy="2793778"/>
              </a:xfrm>
              <a:prstGeom prst="rect">
                <a:avLst/>
              </a:prstGeom>
              <a:blipFill rotWithShape="1">
                <a:blip r:embed="rId3"/>
                <a:stretch>
                  <a:fillRect l="-1175" r="-1266" b="-41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098" y="4005671"/>
                <a:ext cx="62985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There </a:t>
                </a:r>
                <a:r>
                  <a:rPr lang="en-US" sz="2400" dirty="0">
                    <a:latin typeface="Cambria" panose="02040503050406030204" pitchFamily="18" charset="0"/>
                  </a:rPr>
                  <a:t>exists a partition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of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 s.t :</a:t>
                </a:r>
              </a:p>
              <a:p>
                <a:pPr algn="just"/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98" y="4005671"/>
                <a:ext cx="629850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549" t="-6349" r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29786" y="4490979"/>
                <a:ext cx="5278240" cy="1891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(1,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−1 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</a:rPr>
                  <a:t>  is connected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786" y="4490979"/>
                <a:ext cx="5278240" cy="1891928"/>
              </a:xfrm>
              <a:prstGeom prst="rect">
                <a:avLst/>
              </a:prstGeom>
              <a:blipFill rotWithShape="1">
                <a:blip r:embed="rId5"/>
                <a:stretch>
                  <a:fillRect l="-1617" r="-2079" b="-41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9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4227" y="69541"/>
                <a:ext cx="7129196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Cambria" panose="02040503050406030204" pitchFamily="18" charset="0"/>
                  </a:rPr>
                  <a:t>  Upper Bound for k-Connected </a:t>
                </a:r>
                <a:r>
                  <a:rPr lang="en-US" sz="2800" dirty="0" smtClean="0">
                    <a:latin typeface="Cambria" panose="02040503050406030204" pitchFamily="18" charset="0"/>
                  </a:rPr>
                  <a:t>Graphs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27" y="69541"/>
                <a:ext cx="7129196" cy="737189"/>
              </a:xfrm>
              <a:prstGeom prst="rect">
                <a:avLst/>
              </a:prstGeom>
              <a:blipFill rotWithShape="0">
                <a:blip r:embed="rId3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811" y="1077119"/>
                <a:ext cx="535073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There </a:t>
                </a:r>
                <a:r>
                  <a:rPr lang="en-US" sz="2400" dirty="0">
                    <a:latin typeface="Cambria" panose="02040503050406030204" pitchFamily="18" charset="0"/>
                  </a:rPr>
                  <a:t>exists a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partition,</a:t>
                </a:r>
                <a:br>
                  <a:rPr lang="en-US" sz="2400" dirty="0" smtClean="0">
                    <a:latin typeface="Cambria" panose="02040503050406030204" pitchFamily="18" charset="0"/>
                  </a:rPr>
                </a:br>
                <a:r>
                  <a:rPr lang="en-US" sz="2400" dirty="0" smtClean="0">
                    <a:latin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of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 s.t :</a:t>
                </a:r>
              </a:p>
              <a:p>
                <a:pPr algn="just"/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1" y="1077119"/>
                <a:ext cx="5350730" cy="1138773"/>
              </a:xfrm>
              <a:prstGeom prst="rect">
                <a:avLst/>
              </a:prstGeom>
              <a:blipFill rotWithShape="0">
                <a:blip r:embed="rId4"/>
                <a:stretch>
                  <a:fillRect l="-1822" t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811" y="2215892"/>
                <a:ext cx="5278240" cy="1891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(1,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−1 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</a:rPr>
                  <a:t>  is connected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1" y="2215892"/>
                <a:ext cx="5278240" cy="1891928"/>
              </a:xfrm>
              <a:prstGeom prst="rect">
                <a:avLst/>
              </a:prstGeom>
              <a:blipFill rotWithShape="1">
                <a:blip r:embed="rId5"/>
                <a:stretch>
                  <a:fillRect l="-1732" r="-1963" b="-38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2605" y="1077119"/>
                <a:ext cx="6298502" cy="3141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𝑑𝑒𝑔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 smtClean="0">
                  <a:latin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</a:endParaRP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  ∀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j</a:t>
                </a:r>
                <a:endParaRPr lang="en-US" sz="2400" dirty="0">
                  <a:latin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for k-connected graphs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605" y="1077119"/>
                <a:ext cx="6298502" cy="3141053"/>
              </a:xfrm>
              <a:prstGeom prst="rect">
                <a:avLst/>
              </a:prstGeom>
              <a:blipFill rotWithShape="0">
                <a:blip r:embed="rId6"/>
                <a:stretch>
                  <a:fillRect l="-1452" t="-1553" b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59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499286" y="24631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2325129" y="208005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410729" y="3345107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896613" y="479785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78120" y="306789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373067" y="297673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45923" y="21712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761104" y="500503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718486" y="36823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505199" y="33775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962400" y="377347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682312" y="491387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399005" y="4508273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33" name="Straight Connector 32"/>
          <p:cNvCxnSpPr>
            <a:stCxn id="3" idx="7"/>
            <a:endCxn id="8" idx="2"/>
          </p:cNvCxnSpPr>
          <p:nvPr/>
        </p:nvCxnSpPr>
        <p:spPr>
          <a:xfrm>
            <a:off x="2476304" y="2106754"/>
            <a:ext cx="1469619" cy="15562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" idx="2"/>
            <a:endCxn id="2" idx="7"/>
          </p:cNvCxnSpPr>
          <p:nvPr/>
        </p:nvCxnSpPr>
        <p:spPr>
          <a:xfrm flipH="1">
            <a:off x="1650461" y="2171214"/>
            <a:ext cx="674668" cy="3186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" idx="5"/>
            <a:endCxn id="11" idx="1"/>
          </p:cNvCxnSpPr>
          <p:nvPr/>
        </p:nvCxnSpPr>
        <p:spPr>
          <a:xfrm>
            <a:off x="2476304" y="2235674"/>
            <a:ext cx="1054833" cy="11685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7" idx="2"/>
          </p:cNvCxnSpPr>
          <p:nvPr/>
        </p:nvCxnSpPr>
        <p:spPr>
          <a:xfrm>
            <a:off x="2502242" y="2216118"/>
            <a:ext cx="1870825" cy="851772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" idx="5"/>
            <a:endCxn id="10" idx="1"/>
          </p:cNvCxnSpPr>
          <p:nvPr/>
        </p:nvCxnSpPr>
        <p:spPr>
          <a:xfrm>
            <a:off x="2229295" y="3223510"/>
            <a:ext cx="515129" cy="48550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" idx="3"/>
            <a:endCxn id="12" idx="7"/>
          </p:cNvCxnSpPr>
          <p:nvPr/>
        </p:nvCxnSpPr>
        <p:spPr>
          <a:xfrm flipH="1">
            <a:off x="4113575" y="3132350"/>
            <a:ext cx="285430" cy="66782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2" idx="4"/>
            <a:endCxn id="16" idx="1"/>
          </p:cNvCxnSpPr>
          <p:nvPr/>
        </p:nvCxnSpPr>
        <p:spPr>
          <a:xfrm>
            <a:off x="4050957" y="3955794"/>
            <a:ext cx="373986" cy="579179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6" idx="4"/>
            <a:endCxn id="15" idx="6"/>
          </p:cNvCxnSpPr>
          <p:nvPr/>
        </p:nvCxnSpPr>
        <p:spPr>
          <a:xfrm flipH="1">
            <a:off x="3859425" y="4690593"/>
            <a:ext cx="628137" cy="31443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0" idx="7"/>
            <a:endCxn id="11" idx="3"/>
          </p:cNvCxnSpPr>
          <p:nvPr/>
        </p:nvCxnSpPr>
        <p:spPr>
          <a:xfrm flipV="1">
            <a:off x="2869661" y="3533134"/>
            <a:ext cx="661476" cy="17588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0" idx="5"/>
            <a:endCxn id="15" idx="1"/>
          </p:cNvCxnSpPr>
          <p:nvPr/>
        </p:nvCxnSpPr>
        <p:spPr>
          <a:xfrm>
            <a:off x="2869661" y="3837934"/>
            <a:ext cx="838589" cy="11026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4" idx="7"/>
            <a:endCxn id="6" idx="2"/>
          </p:cNvCxnSpPr>
          <p:nvPr/>
        </p:nvCxnSpPr>
        <p:spPr>
          <a:xfrm flipV="1">
            <a:off x="1561904" y="3159050"/>
            <a:ext cx="516216" cy="21275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" idx="4"/>
            <a:endCxn id="4" idx="0"/>
          </p:cNvCxnSpPr>
          <p:nvPr/>
        </p:nvCxnSpPr>
        <p:spPr>
          <a:xfrm flipH="1">
            <a:off x="1499286" y="2645434"/>
            <a:ext cx="88557" cy="699673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3"/>
            <a:endCxn id="5" idx="0"/>
          </p:cNvCxnSpPr>
          <p:nvPr/>
        </p:nvCxnSpPr>
        <p:spPr>
          <a:xfrm flipH="1">
            <a:off x="1985170" y="3223510"/>
            <a:ext cx="118888" cy="157434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5" idx="7"/>
            <a:endCxn id="10" idx="3"/>
          </p:cNvCxnSpPr>
          <p:nvPr/>
        </p:nvCxnSpPr>
        <p:spPr>
          <a:xfrm flipV="1">
            <a:off x="2047788" y="3837934"/>
            <a:ext cx="696636" cy="9866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6" idx="7"/>
            <a:endCxn id="8" idx="3"/>
          </p:cNvCxnSpPr>
          <p:nvPr/>
        </p:nvCxnSpPr>
        <p:spPr>
          <a:xfrm flipV="1">
            <a:off x="2229295" y="2326834"/>
            <a:ext cx="1742566" cy="767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" idx="0"/>
            <a:endCxn id="9" idx="0"/>
          </p:cNvCxnSpPr>
          <p:nvPr/>
        </p:nvCxnSpPr>
        <p:spPr>
          <a:xfrm>
            <a:off x="2849661" y="5005030"/>
            <a:ext cx="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9" idx="6"/>
            <a:endCxn id="12" idx="4"/>
          </p:cNvCxnSpPr>
          <p:nvPr/>
        </p:nvCxnSpPr>
        <p:spPr>
          <a:xfrm flipV="1">
            <a:off x="2938217" y="3955794"/>
            <a:ext cx="1112740" cy="114039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" idx="1"/>
            <a:endCxn id="4" idx="5"/>
          </p:cNvCxnSpPr>
          <p:nvPr/>
        </p:nvCxnSpPr>
        <p:spPr>
          <a:xfrm flipH="1" flipV="1">
            <a:off x="1561904" y="3500727"/>
            <a:ext cx="1225138" cy="15310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5" idx="4"/>
            <a:endCxn id="9" idx="3"/>
          </p:cNvCxnSpPr>
          <p:nvPr/>
        </p:nvCxnSpPr>
        <p:spPr>
          <a:xfrm>
            <a:off x="1985170" y="4980174"/>
            <a:ext cx="801872" cy="180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5167046" y="26155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auto">
          <a:xfrm>
            <a:off x="5992889" y="223245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>
            <a:off x="4977031" y="401703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5564373" y="495025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>
            <a:off x="5745880" y="322029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auto">
          <a:xfrm>
            <a:off x="6428864" y="515743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auto">
          <a:xfrm>
            <a:off x="6386246" y="38347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23" name="Straight Connector 122"/>
          <p:cNvCxnSpPr>
            <a:stCxn id="117" idx="3"/>
            <a:endCxn id="116" idx="7"/>
          </p:cNvCxnSpPr>
          <p:nvPr/>
        </p:nvCxnSpPr>
        <p:spPr>
          <a:xfrm flipH="1">
            <a:off x="5318221" y="2388074"/>
            <a:ext cx="700606" cy="25414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0" idx="5"/>
            <a:endCxn id="122" idx="1"/>
          </p:cNvCxnSpPr>
          <p:nvPr/>
        </p:nvCxnSpPr>
        <p:spPr>
          <a:xfrm>
            <a:off x="5897055" y="3375910"/>
            <a:ext cx="515129" cy="48550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8" idx="7"/>
            <a:endCxn id="120" idx="2"/>
          </p:cNvCxnSpPr>
          <p:nvPr/>
        </p:nvCxnSpPr>
        <p:spPr>
          <a:xfrm flipV="1">
            <a:off x="5128206" y="3311450"/>
            <a:ext cx="617674" cy="73228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6" idx="4"/>
            <a:endCxn id="118" idx="0"/>
          </p:cNvCxnSpPr>
          <p:nvPr/>
        </p:nvCxnSpPr>
        <p:spPr>
          <a:xfrm flipH="1">
            <a:off x="5065588" y="2797834"/>
            <a:ext cx="190015" cy="121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0" idx="4"/>
            <a:endCxn id="119" idx="0"/>
          </p:cNvCxnSpPr>
          <p:nvPr/>
        </p:nvCxnSpPr>
        <p:spPr>
          <a:xfrm flipH="1">
            <a:off x="5652930" y="3402610"/>
            <a:ext cx="181507" cy="15476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9" idx="7"/>
            <a:endCxn id="122" idx="3"/>
          </p:cNvCxnSpPr>
          <p:nvPr/>
        </p:nvCxnSpPr>
        <p:spPr>
          <a:xfrm flipV="1">
            <a:off x="5715548" y="3990334"/>
            <a:ext cx="696636" cy="9866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1" idx="0"/>
            <a:endCxn id="121" idx="0"/>
          </p:cNvCxnSpPr>
          <p:nvPr/>
        </p:nvCxnSpPr>
        <p:spPr>
          <a:xfrm>
            <a:off x="6517421" y="5157430"/>
            <a:ext cx="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1" idx="1"/>
            <a:endCxn id="118" idx="5"/>
          </p:cNvCxnSpPr>
          <p:nvPr/>
        </p:nvCxnSpPr>
        <p:spPr>
          <a:xfrm flipH="1" flipV="1">
            <a:off x="5128206" y="4172654"/>
            <a:ext cx="1326596" cy="101147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9" idx="5"/>
            <a:endCxn id="121" idx="4"/>
          </p:cNvCxnSpPr>
          <p:nvPr/>
        </p:nvCxnSpPr>
        <p:spPr>
          <a:xfrm>
            <a:off x="5715548" y="5105874"/>
            <a:ext cx="801873" cy="233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8" idx="5"/>
            <a:endCxn id="116" idx="2"/>
          </p:cNvCxnSpPr>
          <p:nvPr/>
        </p:nvCxnSpPr>
        <p:spPr>
          <a:xfrm>
            <a:off x="4097098" y="2326834"/>
            <a:ext cx="1069948" cy="37984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" idx="6"/>
            <a:endCxn id="118" idx="1"/>
          </p:cNvCxnSpPr>
          <p:nvPr/>
        </p:nvCxnSpPr>
        <p:spPr>
          <a:xfrm>
            <a:off x="4139513" y="3864634"/>
            <a:ext cx="863456" cy="1791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" idx="6"/>
            <a:endCxn id="119" idx="2"/>
          </p:cNvCxnSpPr>
          <p:nvPr/>
        </p:nvCxnSpPr>
        <p:spPr>
          <a:xfrm>
            <a:off x="4576118" y="4599433"/>
            <a:ext cx="988255" cy="441981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7" idx="6"/>
            <a:endCxn id="120" idx="1"/>
          </p:cNvCxnSpPr>
          <p:nvPr/>
        </p:nvCxnSpPr>
        <p:spPr>
          <a:xfrm>
            <a:off x="4550180" y="3067890"/>
            <a:ext cx="1221638" cy="179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1" idx="6"/>
            <a:endCxn id="122" idx="4"/>
          </p:cNvCxnSpPr>
          <p:nvPr/>
        </p:nvCxnSpPr>
        <p:spPr>
          <a:xfrm>
            <a:off x="3682312" y="3468674"/>
            <a:ext cx="2792491" cy="548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04526" y="5105874"/>
            <a:ext cx="10160" cy="5418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558454" y="5529221"/>
            <a:ext cx="10160" cy="5418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882272" y="5339750"/>
            <a:ext cx="10160" cy="5418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580708" y="5370762"/>
            <a:ext cx="10160" cy="5418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09682" y="461927"/>
                <a:ext cx="768640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Congestion of a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Cambria" panose="02040503050406030204" pitchFamily="18" charset="0"/>
                  </a:rPr>
                  <a:t>Tree Edge,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#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detours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through it</a:t>
                </a:r>
              </a:p>
              <a:p>
                <a:endParaRPr lang="en-US" sz="2400" dirty="0">
                  <a:latin typeface="Cambria" panose="02040503050406030204" pitchFamily="18" charset="0"/>
                </a:endParaRPr>
              </a:p>
              <a:p>
                <a:r>
                  <a:rPr lang="en-US" sz="2400" dirty="0" smtClean="0">
                    <a:latin typeface="Cambria" panose="02040503050406030204" pitchFamily="18" charset="0"/>
                  </a:rPr>
                  <a:t>Stretch </a:t>
                </a:r>
                <a:r>
                  <a:rPr lang="en-US" sz="2400" dirty="0">
                    <a:latin typeface="Cambria" panose="02040503050406030204" pitchFamily="18" charset="0"/>
                  </a:rPr>
                  <a:t>of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an Edge,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= Length of its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detour</a:t>
                </a:r>
                <a:endParaRPr lang="en-US" sz="24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82" y="461927"/>
                <a:ext cx="768640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19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3</a:t>
            </a:fld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204730" y="3275887"/>
            <a:ext cx="410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Detour</a:t>
            </a:r>
            <a:r>
              <a:rPr lang="en-US" sz="2400" dirty="0" smtClean="0">
                <a:latin typeface="Cambria" panose="02040503050406030204" pitchFamily="18" charset="0"/>
              </a:rPr>
              <a:t> of an edge</a:t>
            </a:r>
          </a:p>
        </p:txBody>
      </p:sp>
    </p:spTree>
    <p:extLst>
      <p:ext uri="{BB962C8B-B14F-4D97-AF65-F5344CB8AC3E}">
        <p14:creationId xmlns:p14="http://schemas.microsoft.com/office/powerpoint/2010/main" val="14432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5250" y="152119"/>
                <a:ext cx="7004162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Cambria" panose="02040503050406030204" pitchFamily="18" charset="0"/>
                  </a:rPr>
                  <a:t>  Upper Bound for k-Connected Graphs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50" y="152119"/>
                <a:ext cx="7004162" cy="737189"/>
              </a:xfrm>
              <a:prstGeom prst="rect">
                <a:avLst/>
              </a:prstGeom>
              <a:blipFill rotWithShape="0">
                <a:blip r:embed="rId3"/>
                <a:stretch>
                  <a:fillRect r="-696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650412" y="3448707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213014" y="4292623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9591" y="3907589"/>
                <a:ext cx="6256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1" y="3907589"/>
                <a:ext cx="62562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645058" y="1980503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35" name="Straight Connector 34"/>
          <p:cNvCxnSpPr>
            <a:endCxn id="21" idx="7"/>
          </p:cNvCxnSpPr>
          <p:nvPr/>
        </p:nvCxnSpPr>
        <p:spPr>
          <a:xfrm flipH="1">
            <a:off x="1364189" y="2080339"/>
            <a:ext cx="4280869" cy="223898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270692" y="2135872"/>
            <a:ext cx="2423365" cy="218345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12814" y="2135872"/>
            <a:ext cx="2120481" cy="215675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1234440" y="3589020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112520" y="4488180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303020" y="4419600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61565" y="3938323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066800" y="3672840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219200" y="4328160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84860" y="4518660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594151" y="3489688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179618" y="4298017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86195" y="3912983"/>
                <a:ext cx="625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195" y="3912983"/>
                <a:ext cx="62561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 64"/>
          <p:cNvSpPr/>
          <p:nvPr/>
        </p:nvSpPr>
        <p:spPr>
          <a:xfrm>
            <a:off x="3201044" y="3594414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079124" y="4493574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269624" y="4424994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28169" y="3943717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033404" y="3678234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185804" y="4333554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751464" y="4524054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234368" y="3445027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7819511" y="4274622"/>
            <a:ext cx="177113" cy="182320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26088" y="3889588"/>
                <a:ext cx="639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088" y="3889588"/>
                <a:ext cx="63972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Freeform 75"/>
          <p:cNvSpPr/>
          <p:nvPr/>
        </p:nvSpPr>
        <p:spPr>
          <a:xfrm>
            <a:off x="7840937" y="3571019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7719017" y="4470179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909517" y="4401599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368062" y="3920322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673297" y="3654839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825697" y="4310159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391357" y="4500659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264966" y="4524054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………….</a:t>
            </a:r>
            <a:endParaRPr lang="en-US" sz="2400" dirty="0"/>
          </a:p>
        </p:txBody>
      </p:sp>
      <p:sp>
        <p:nvSpPr>
          <p:cNvPr id="88" name="Oval 87"/>
          <p:cNvSpPr/>
          <p:nvPr/>
        </p:nvSpPr>
        <p:spPr>
          <a:xfrm>
            <a:off x="5067497" y="1164955"/>
            <a:ext cx="1323180" cy="1841509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159217" y="1609516"/>
                <a:ext cx="6173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217" y="1609516"/>
                <a:ext cx="61734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Freeform 90"/>
          <p:cNvSpPr/>
          <p:nvPr/>
        </p:nvSpPr>
        <p:spPr>
          <a:xfrm>
            <a:off x="5674066" y="1290947"/>
            <a:ext cx="449580" cy="693420"/>
          </a:xfrm>
          <a:custGeom>
            <a:avLst/>
            <a:gdLst>
              <a:gd name="connsiteX0" fmla="*/ 0 w 449580"/>
              <a:gd name="connsiteY0" fmla="*/ 0 h 693420"/>
              <a:gd name="connsiteX1" fmla="*/ 7620 w 449580"/>
              <a:gd name="connsiteY1" fmla="*/ 68580 h 693420"/>
              <a:gd name="connsiteX2" fmla="*/ 0 w 449580"/>
              <a:gd name="connsiteY2" fmla="*/ 129540 h 693420"/>
              <a:gd name="connsiteX3" fmla="*/ 22860 w 449580"/>
              <a:gd name="connsiteY3" fmla="*/ 175260 h 693420"/>
              <a:gd name="connsiteX4" fmla="*/ 30480 w 449580"/>
              <a:gd name="connsiteY4" fmla="*/ 220980 h 693420"/>
              <a:gd name="connsiteX5" fmla="*/ 45720 w 449580"/>
              <a:gd name="connsiteY5" fmla="*/ 243840 h 693420"/>
              <a:gd name="connsiteX6" fmla="*/ 53340 w 449580"/>
              <a:gd name="connsiteY6" fmla="*/ 342900 h 693420"/>
              <a:gd name="connsiteX7" fmla="*/ 83820 w 449580"/>
              <a:gd name="connsiteY7" fmla="*/ 670560 h 693420"/>
              <a:gd name="connsiteX8" fmla="*/ 106680 w 449580"/>
              <a:gd name="connsiteY8" fmla="*/ 693420 h 693420"/>
              <a:gd name="connsiteX9" fmla="*/ 182880 w 449580"/>
              <a:gd name="connsiteY9" fmla="*/ 640080 h 693420"/>
              <a:gd name="connsiteX10" fmla="*/ 243840 w 449580"/>
              <a:gd name="connsiteY10" fmla="*/ 617220 h 693420"/>
              <a:gd name="connsiteX11" fmla="*/ 312420 w 449580"/>
              <a:gd name="connsiteY11" fmla="*/ 586740 h 693420"/>
              <a:gd name="connsiteX12" fmla="*/ 327660 w 449580"/>
              <a:gd name="connsiteY12" fmla="*/ 556260 h 693420"/>
              <a:gd name="connsiteX13" fmla="*/ 335280 w 449580"/>
              <a:gd name="connsiteY13" fmla="*/ 533400 h 693420"/>
              <a:gd name="connsiteX14" fmla="*/ 358140 w 449580"/>
              <a:gd name="connsiteY14" fmla="*/ 510540 h 693420"/>
              <a:gd name="connsiteX15" fmla="*/ 381000 w 449580"/>
              <a:gd name="connsiteY15" fmla="*/ 480060 h 693420"/>
              <a:gd name="connsiteX16" fmla="*/ 411480 w 449580"/>
              <a:gd name="connsiteY16" fmla="*/ 434340 h 693420"/>
              <a:gd name="connsiteX17" fmla="*/ 419100 w 449580"/>
              <a:gd name="connsiteY17" fmla="*/ 403860 h 693420"/>
              <a:gd name="connsiteX18" fmla="*/ 426720 w 449580"/>
              <a:gd name="connsiteY18" fmla="*/ 381000 h 693420"/>
              <a:gd name="connsiteX19" fmla="*/ 434340 w 449580"/>
              <a:gd name="connsiteY19" fmla="*/ 342900 h 693420"/>
              <a:gd name="connsiteX20" fmla="*/ 449580 w 449580"/>
              <a:gd name="connsiteY20" fmla="*/ 266700 h 693420"/>
              <a:gd name="connsiteX21" fmla="*/ 426720 w 449580"/>
              <a:gd name="connsiteY21" fmla="*/ 243840 h 693420"/>
              <a:gd name="connsiteX22" fmla="*/ 342900 w 449580"/>
              <a:gd name="connsiteY22" fmla="*/ 228600 h 693420"/>
              <a:gd name="connsiteX23" fmla="*/ 312420 w 449580"/>
              <a:gd name="connsiteY23" fmla="*/ 213360 h 693420"/>
              <a:gd name="connsiteX24" fmla="*/ 259080 w 449580"/>
              <a:gd name="connsiteY24" fmla="*/ 175260 h 693420"/>
              <a:gd name="connsiteX25" fmla="*/ 213360 w 449580"/>
              <a:gd name="connsiteY25" fmla="*/ 152400 h 693420"/>
              <a:gd name="connsiteX26" fmla="*/ 198120 w 449580"/>
              <a:gd name="connsiteY26" fmla="*/ 129540 h 693420"/>
              <a:gd name="connsiteX27" fmla="*/ 175260 w 449580"/>
              <a:gd name="connsiteY27" fmla="*/ 114300 h 693420"/>
              <a:gd name="connsiteX28" fmla="*/ 160020 w 449580"/>
              <a:gd name="connsiteY28" fmla="*/ 83820 h 693420"/>
              <a:gd name="connsiteX29" fmla="*/ 129540 w 449580"/>
              <a:gd name="connsiteY29" fmla="*/ 533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9580" h="693420">
                <a:moveTo>
                  <a:pt x="0" y="0"/>
                </a:moveTo>
                <a:cubicBezTo>
                  <a:pt x="2540" y="22860"/>
                  <a:pt x="7620" y="45579"/>
                  <a:pt x="7620" y="68580"/>
                </a:cubicBezTo>
                <a:cubicBezTo>
                  <a:pt x="7620" y="89058"/>
                  <a:pt x="0" y="109062"/>
                  <a:pt x="0" y="129540"/>
                </a:cubicBezTo>
                <a:cubicBezTo>
                  <a:pt x="0" y="145314"/>
                  <a:pt x="15155" y="163702"/>
                  <a:pt x="22860" y="175260"/>
                </a:cubicBezTo>
                <a:cubicBezTo>
                  <a:pt x="25400" y="190500"/>
                  <a:pt x="25594" y="206323"/>
                  <a:pt x="30480" y="220980"/>
                </a:cubicBezTo>
                <a:cubicBezTo>
                  <a:pt x="33376" y="229668"/>
                  <a:pt x="44032" y="234839"/>
                  <a:pt x="45720" y="243840"/>
                </a:cubicBezTo>
                <a:cubicBezTo>
                  <a:pt x="51823" y="276390"/>
                  <a:pt x="50800" y="309880"/>
                  <a:pt x="53340" y="342900"/>
                </a:cubicBezTo>
                <a:cubicBezTo>
                  <a:pt x="58456" y="542430"/>
                  <a:pt x="1867" y="574948"/>
                  <a:pt x="83820" y="670560"/>
                </a:cubicBezTo>
                <a:cubicBezTo>
                  <a:pt x="90833" y="678742"/>
                  <a:pt x="99060" y="685800"/>
                  <a:pt x="106680" y="693420"/>
                </a:cubicBezTo>
                <a:cubicBezTo>
                  <a:pt x="181537" y="674706"/>
                  <a:pt x="81459" y="705279"/>
                  <a:pt x="182880" y="640080"/>
                </a:cubicBezTo>
                <a:cubicBezTo>
                  <a:pt x="201135" y="628345"/>
                  <a:pt x="224136" y="626314"/>
                  <a:pt x="243840" y="617220"/>
                </a:cubicBezTo>
                <a:cubicBezTo>
                  <a:pt x="321736" y="581268"/>
                  <a:pt x="245781" y="603400"/>
                  <a:pt x="312420" y="586740"/>
                </a:cubicBezTo>
                <a:cubicBezTo>
                  <a:pt x="317500" y="576580"/>
                  <a:pt x="323185" y="566701"/>
                  <a:pt x="327660" y="556260"/>
                </a:cubicBezTo>
                <a:cubicBezTo>
                  <a:pt x="330824" y="548877"/>
                  <a:pt x="330825" y="540083"/>
                  <a:pt x="335280" y="533400"/>
                </a:cubicBezTo>
                <a:cubicBezTo>
                  <a:pt x="341258" y="524434"/>
                  <a:pt x="351127" y="518722"/>
                  <a:pt x="358140" y="510540"/>
                </a:cubicBezTo>
                <a:cubicBezTo>
                  <a:pt x="366405" y="500897"/>
                  <a:pt x="373717" y="490464"/>
                  <a:pt x="381000" y="480060"/>
                </a:cubicBezTo>
                <a:cubicBezTo>
                  <a:pt x="391504" y="465055"/>
                  <a:pt x="411480" y="434340"/>
                  <a:pt x="411480" y="434340"/>
                </a:cubicBezTo>
                <a:cubicBezTo>
                  <a:pt x="414020" y="424180"/>
                  <a:pt x="416223" y="413930"/>
                  <a:pt x="419100" y="403860"/>
                </a:cubicBezTo>
                <a:cubicBezTo>
                  <a:pt x="421307" y="396137"/>
                  <a:pt x="424772" y="388792"/>
                  <a:pt x="426720" y="381000"/>
                </a:cubicBezTo>
                <a:cubicBezTo>
                  <a:pt x="429861" y="368435"/>
                  <a:pt x="432211" y="355675"/>
                  <a:pt x="434340" y="342900"/>
                </a:cubicBezTo>
                <a:cubicBezTo>
                  <a:pt x="446015" y="272853"/>
                  <a:pt x="434975" y="310515"/>
                  <a:pt x="449580" y="266700"/>
                </a:cubicBezTo>
                <a:cubicBezTo>
                  <a:pt x="441960" y="259080"/>
                  <a:pt x="436359" y="248659"/>
                  <a:pt x="426720" y="243840"/>
                </a:cubicBezTo>
                <a:cubicBezTo>
                  <a:pt x="421395" y="241177"/>
                  <a:pt x="344224" y="228821"/>
                  <a:pt x="342900" y="228600"/>
                </a:cubicBezTo>
                <a:cubicBezTo>
                  <a:pt x="332740" y="223520"/>
                  <a:pt x="322053" y="219380"/>
                  <a:pt x="312420" y="213360"/>
                </a:cubicBezTo>
                <a:cubicBezTo>
                  <a:pt x="298614" y="204731"/>
                  <a:pt x="275200" y="183320"/>
                  <a:pt x="259080" y="175260"/>
                </a:cubicBezTo>
                <a:cubicBezTo>
                  <a:pt x="195984" y="143712"/>
                  <a:pt x="278874" y="196076"/>
                  <a:pt x="213360" y="152400"/>
                </a:cubicBezTo>
                <a:cubicBezTo>
                  <a:pt x="208280" y="144780"/>
                  <a:pt x="204596" y="136016"/>
                  <a:pt x="198120" y="129540"/>
                </a:cubicBezTo>
                <a:cubicBezTo>
                  <a:pt x="191644" y="123064"/>
                  <a:pt x="181123" y="121335"/>
                  <a:pt x="175260" y="114300"/>
                </a:cubicBezTo>
                <a:cubicBezTo>
                  <a:pt x="167988" y="105574"/>
                  <a:pt x="166622" y="93063"/>
                  <a:pt x="160020" y="83820"/>
                </a:cubicBezTo>
                <a:lnTo>
                  <a:pt x="129540" y="5334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552146" y="2190107"/>
            <a:ext cx="214278" cy="739140"/>
          </a:xfrm>
          <a:custGeom>
            <a:avLst/>
            <a:gdLst>
              <a:gd name="connsiteX0" fmla="*/ 190500 w 214278"/>
              <a:gd name="connsiteY0" fmla="*/ 0 h 739140"/>
              <a:gd name="connsiteX1" fmla="*/ 7620 w 214278"/>
              <a:gd name="connsiteY1" fmla="*/ 304800 h 739140"/>
              <a:gd name="connsiteX2" fmla="*/ 0 w 214278"/>
              <a:gd name="connsiteY2" fmla="*/ 327660 h 739140"/>
              <a:gd name="connsiteX3" fmla="*/ 7620 w 214278"/>
              <a:gd name="connsiteY3" fmla="*/ 495300 h 739140"/>
              <a:gd name="connsiteX4" fmla="*/ 15240 w 214278"/>
              <a:gd name="connsiteY4" fmla="*/ 518160 h 739140"/>
              <a:gd name="connsiteX5" fmla="*/ 45720 w 214278"/>
              <a:gd name="connsiteY5" fmla="*/ 525780 h 739140"/>
              <a:gd name="connsiteX6" fmla="*/ 68580 w 214278"/>
              <a:gd name="connsiteY6" fmla="*/ 541020 h 739140"/>
              <a:gd name="connsiteX7" fmla="*/ 160020 w 214278"/>
              <a:gd name="connsiteY7" fmla="*/ 556260 h 739140"/>
              <a:gd name="connsiteX8" fmla="*/ 182880 w 214278"/>
              <a:gd name="connsiteY8" fmla="*/ 563880 h 739140"/>
              <a:gd name="connsiteX9" fmla="*/ 205740 w 214278"/>
              <a:gd name="connsiteY9" fmla="*/ 670560 h 739140"/>
              <a:gd name="connsiteX10" fmla="*/ 213360 w 214278"/>
              <a:gd name="connsiteY10" fmla="*/ 739140 h 7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278" h="739140">
                <a:moveTo>
                  <a:pt x="190500" y="0"/>
                </a:moveTo>
                <a:cubicBezTo>
                  <a:pt x="129540" y="101600"/>
                  <a:pt x="67173" y="202369"/>
                  <a:pt x="7620" y="304800"/>
                </a:cubicBezTo>
                <a:cubicBezTo>
                  <a:pt x="3583" y="311744"/>
                  <a:pt x="0" y="319628"/>
                  <a:pt x="0" y="327660"/>
                </a:cubicBezTo>
                <a:cubicBezTo>
                  <a:pt x="0" y="383598"/>
                  <a:pt x="3159" y="439540"/>
                  <a:pt x="7620" y="495300"/>
                </a:cubicBezTo>
                <a:cubicBezTo>
                  <a:pt x="8261" y="503307"/>
                  <a:pt x="8968" y="513142"/>
                  <a:pt x="15240" y="518160"/>
                </a:cubicBezTo>
                <a:cubicBezTo>
                  <a:pt x="23418" y="524702"/>
                  <a:pt x="35560" y="523240"/>
                  <a:pt x="45720" y="525780"/>
                </a:cubicBezTo>
                <a:cubicBezTo>
                  <a:pt x="53340" y="530860"/>
                  <a:pt x="60162" y="537412"/>
                  <a:pt x="68580" y="541020"/>
                </a:cubicBezTo>
                <a:cubicBezTo>
                  <a:pt x="89311" y="549905"/>
                  <a:pt x="146578" y="554580"/>
                  <a:pt x="160020" y="556260"/>
                </a:cubicBezTo>
                <a:cubicBezTo>
                  <a:pt x="167640" y="558800"/>
                  <a:pt x="177200" y="558200"/>
                  <a:pt x="182880" y="563880"/>
                </a:cubicBezTo>
                <a:cubicBezTo>
                  <a:pt x="207167" y="588167"/>
                  <a:pt x="202313" y="648282"/>
                  <a:pt x="205740" y="670560"/>
                </a:cubicBezTo>
                <a:cubicBezTo>
                  <a:pt x="218179" y="751416"/>
                  <a:pt x="213360" y="602781"/>
                  <a:pt x="213360" y="7391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742646" y="2121527"/>
            <a:ext cx="609600" cy="640080"/>
          </a:xfrm>
          <a:custGeom>
            <a:avLst/>
            <a:gdLst>
              <a:gd name="connsiteX0" fmla="*/ 0 w 609600"/>
              <a:gd name="connsiteY0" fmla="*/ 640080 h 640080"/>
              <a:gd name="connsiteX1" fmla="*/ 342900 w 609600"/>
              <a:gd name="connsiteY1" fmla="*/ 457200 h 640080"/>
              <a:gd name="connsiteX2" fmla="*/ 373380 w 609600"/>
              <a:gd name="connsiteY2" fmla="*/ 449580 h 640080"/>
              <a:gd name="connsiteX3" fmla="*/ 388620 w 609600"/>
              <a:gd name="connsiteY3" fmla="*/ 396240 h 640080"/>
              <a:gd name="connsiteX4" fmla="*/ 396240 w 609600"/>
              <a:gd name="connsiteY4" fmla="*/ 289560 h 640080"/>
              <a:gd name="connsiteX5" fmla="*/ 411480 w 609600"/>
              <a:gd name="connsiteY5" fmla="*/ 198120 h 640080"/>
              <a:gd name="connsiteX6" fmla="*/ 419100 w 609600"/>
              <a:gd name="connsiteY6" fmla="*/ 175260 h 640080"/>
              <a:gd name="connsiteX7" fmla="*/ 434340 w 609600"/>
              <a:gd name="connsiteY7" fmla="*/ 152400 h 640080"/>
              <a:gd name="connsiteX8" fmla="*/ 457200 w 609600"/>
              <a:gd name="connsiteY8" fmla="*/ 99060 h 640080"/>
              <a:gd name="connsiteX9" fmla="*/ 480060 w 609600"/>
              <a:gd name="connsiteY9" fmla="*/ 83820 h 640080"/>
              <a:gd name="connsiteX10" fmla="*/ 518160 w 609600"/>
              <a:gd name="connsiteY10" fmla="*/ 53340 h 640080"/>
              <a:gd name="connsiteX11" fmla="*/ 541020 w 609600"/>
              <a:gd name="connsiteY11" fmla="*/ 38100 h 640080"/>
              <a:gd name="connsiteX12" fmla="*/ 563880 w 609600"/>
              <a:gd name="connsiteY12" fmla="*/ 15240 h 640080"/>
              <a:gd name="connsiteX13" fmla="*/ 609600 w 609600"/>
              <a:gd name="connsiteY1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600" h="640080">
                <a:moveTo>
                  <a:pt x="0" y="640080"/>
                </a:moveTo>
                <a:cubicBezTo>
                  <a:pt x="114300" y="579120"/>
                  <a:pt x="227511" y="516072"/>
                  <a:pt x="342900" y="457200"/>
                </a:cubicBezTo>
                <a:cubicBezTo>
                  <a:pt x="352229" y="452440"/>
                  <a:pt x="367096" y="457958"/>
                  <a:pt x="373380" y="449580"/>
                </a:cubicBezTo>
                <a:cubicBezTo>
                  <a:pt x="384475" y="434787"/>
                  <a:pt x="383540" y="414020"/>
                  <a:pt x="388620" y="396240"/>
                </a:cubicBezTo>
                <a:cubicBezTo>
                  <a:pt x="391160" y="360680"/>
                  <a:pt x="393012" y="325064"/>
                  <a:pt x="396240" y="289560"/>
                </a:cubicBezTo>
                <a:cubicBezTo>
                  <a:pt x="399951" y="248743"/>
                  <a:pt x="401557" y="232851"/>
                  <a:pt x="411480" y="198120"/>
                </a:cubicBezTo>
                <a:cubicBezTo>
                  <a:pt x="413687" y="190397"/>
                  <a:pt x="415508" y="182444"/>
                  <a:pt x="419100" y="175260"/>
                </a:cubicBezTo>
                <a:cubicBezTo>
                  <a:pt x="423196" y="167069"/>
                  <a:pt x="429260" y="160020"/>
                  <a:pt x="434340" y="152400"/>
                </a:cubicBezTo>
                <a:cubicBezTo>
                  <a:pt x="440169" y="129082"/>
                  <a:pt x="439659" y="116601"/>
                  <a:pt x="457200" y="99060"/>
                </a:cubicBezTo>
                <a:cubicBezTo>
                  <a:pt x="463676" y="92584"/>
                  <a:pt x="472734" y="89315"/>
                  <a:pt x="480060" y="83820"/>
                </a:cubicBezTo>
                <a:cubicBezTo>
                  <a:pt x="493071" y="74062"/>
                  <a:pt x="505149" y="63098"/>
                  <a:pt x="518160" y="53340"/>
                </a:cubicBezTo>
                <a:cubicBezTo>
                  <a:pt x="525486" y="47845"/>
                  <a:pt x="533985" y="43963"/>
                  <a:pt x="541020" y="38100"/>
                </a:cubicBezTo>
                <a:cubicBezTo>
                  <a:pt x="549299" y="31201"/>
                  <a:pt x="554241" y="20059"/>
                  <a:pt x="563880" y="15240"/>
                </a:cubicBezTo>
                <a:cubicBezTo>
                  <a:pt x="630476" y="-18058"/>
                  <a:pt x="585896" y="23704"/>
                  <a:pt x="60960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201191" y="1640250"/>
            <a:ext cx="441960" cy="762000"/>
          </a:xfrm>
          <a:custGeom>
            <a:avLst/>
            <a:gdLst>
              <a:gd name="connsiteX0" fmla="*/ 441960 w 441960"/>
              <a:gd name="connsiteY0" fmla="*/ 762000 h 762000"/>
              <a:gd name="connsiteX1" fmla="*/ 403860 w 441960"/>
              <a:gd name="connsiteY1" fmla="*/ 754380 h 762000"/>
              <a:gd name="connsiteX2" fmla="*/ 381000 w 441960"/>
              <a:gd name="connsiteY2" fmla="*/ 739140 h 762000"/>
              <a:gd name="connsiteX3" fmla="*/ 335280 w 441960"/>
              <a:gd name="connsiteY3" fmla="*/ 723900 h 762000"/>
              <a:gd name="connsiteX4" fmla="*/ 312420 w 441960"/>
              <a:gd name="connsiteY4" fmla="*/ 716280 h 762000"/>
              <a:gd name="connsiteX5" fmla="*/ 243840 w 441960"/>
              <a:gd name="connsiteY5" fmla="*/ 708660 h 762000"/>
              <a:gd name="connsiteX6" fmla="*/ 137160 w 441960"/>
              <a:gd name="connsiteY6" fmla="*/ 662940 h 762000"/>
              <a:gd name="connsiteX7" fmla="*/ 76200 w 441960"/>
              <a:gd name="connsiteY7" fmla="*/ 632460 h 762000"/>
              <a:gd name="connsiteX8" fmla="*/ 53340 w 441960"/>
              <a:gd name="connsiteY8" fmla="*/ 601980 h 762000"/>
              <a:gd name="connsiteX9" fmla="*/ 30480 w 441960"/>
              <a:gd name="connsiteY9" fmla="*/ 594360 h 762000"/>
              <a:gd name="connsiteX10" fmla="*/ 0 w 441960"/>
              <a:gd name="connsiteY10" fmla="*/ 579120 h 762000"/>
              <a:gd name="connsiteX11" fmla="*/ 7620 w 441960"/>
              <a:gd name="connsiteY11" fmla="*/ 556260 h 762000"/>
              <a:gd name="connsiteX12" fmla="*/ 30480 w 441960"/>
              <a:gd name="connsiteY12" fmla="*/ 548640 h 762000"/>
              <a:gd name="connsiteX13" fmla="*/ 53340 w 441960"/>
              <a:gd name="connsiteY13" fmla="*/ 533400 h 762000"/>
              <a:gd name="connsiteX14" fmla="*/ 68580 w 441960"/>
              <a:gd name="connsiteY14" fmla="*/ 396240 h 762000"/>
              <a:gd name="connsiteX15" fmla="*/ 76200 w 441960"/>
              <a:gd name="connsiteY15" fmla="*/ 182880 h 762000"/>
              <a:gd name="connsiteX16" fmla="*/ 99060 w 441960"/>
              <a:gd name="connsiteY16" fmla="*/ 152400 h 762000"/>
              <a:gd name="connsiteX17" fmla="*/ 129540 w 441960"/>
              <a:gd name="connsiteY17" fmla="*/ 137160 h 762000"/>
              <a:gd name="connsiteX18" fmla="*/ 228600 w 441960"/>
              <a:gd name="connsiteY18" fmla="*/ 68580 h 762000"/>
              <a:gd name="connsiteX19" fmla="*/ 251460 w 441960"/>
              <a:gd name="connsiteY19" fmla="*/ 45720 h 762000"/>
              <a:gd name="connsiteX20" fmla="*/ 281940 w 441960"/>
              <a:gd name="connsiteY20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" h="762000">
                <a:moveTo>
                  <a:pt x="441960" y="762000"/>
                </a:moveTo>
                <a:cubicBezTo>
                  <a:pt x="429260" y="759460"/>
                  <a:pt x="415987" y="758928"/>
                  <a:pt x="403860" y="754380"/>
                </a:cubicBezTo>
                <a:cubicBezTo>
                  <a:pt x="395285" y="751164"/>
                  <a:pt x="389369" y="742859"/>
                  <a:pt x="381000" y="739140"/>
                </a:cubicBezTo>
                <a:cubicBezTo>
                  <a:pt x="366320" y="732616"/>
                  <a:pt x="350520" y="728980"/>
                  <a:pt x="335280" y="723900"/>
                </a:cubicBezTo>
                <a:cubicBezTo>
                  <a:pt x="327660" y="721360"/>
                  <a:pt x="320403" y="717167"/>
                  <a:pt x="312420" y="716280"/>
                </a:cubicBezTo>
                <a:lnTo>
                  <a:pt x="243840" y="708660"/>
                </a:lnTo>
                <a:cubicBezTo>
                  <a:pt x="116969" y="676942"/>
                  <a:pt x="242406" y="715563"/>
                  <a:pt x="137160" y="662940"/>
                </a:cubicBezTo>
                <a:lnTo>
                  <a:pt x="76200" y="632460"/>
                </a:lnTo>
                <a:cubicBezTo>
                  <a:pt x="68580" y="622300"/>
                  <a:pt x="63096" y="610110"/>
                  <a:pt x="53340" y="601980"/>
                </a:cubicBezTo>
                <a:cubicBezTo>
                  <a:pt x="47170" y="596838"/>
                  <a:pt x="37863" y="597524"/>
                  <a:pt x="30480" y="594360"/>
                </a:cubicBezTo>
                <a:cubicBezTo>
                  <a:pt x="20039" y="589885"/>
                  <a:pt x="10160" y="584200"/>
                  <a:pt x="0" y="579120"/>
                </a:cubicBezTo>
                <a:cubicBezTo>
                  <a:pt x="2540" y="571500"/>
                  <a:pt x="1940" y="561940"/>
                  <a:pt x="7620" y="556260"/>
                </a:cubicBezTo>
                <a:cubicBezTo>
                  <a:pt x="13300" y="550580"/>
                  <a:pt x="23296" y="552232"/>
                  <a:pt x="30480" y="548640"/>
                </a:cubicBezTo>
                <a:cubicBezTo>
                  <a:pt x="38671" y="544544"/>
                  <a:pt x="45720" y="538480"/>
                  <a:pt x="53340" y="533400"/>
                </a:cubicBezTo>
                <a:cubicBezTo>
                  <a:pt x="72432" y="476123"/>
                  <a:pt x="63291" y="509959"/>
                  <a:pt x="68580" y="396240"/>
                </a:cubicBezTo>
                <a:cubicBezTo>
                  <a:pt x="71886" y="325152"/>
                  <a:pt x="67373" y="253496"/>
                  <a:pt x="76200" y="182880"/>
                </a:cubicBezTo>
                <a:cubicBezTo>
                  <a:pt x="77775" y="170278"/>
                  <a:pt x="89417" y="160665"/>
                  <a:pt x="99060" y="152400"/>
                </a:cubicBezTo>
                <a:cubicBezTo>
                  <a:pt x="107685" y="145008"/>
                  <a:pt x="119610" y="142677"/>
                  <a:pt x="129540" y="137160"/>
                </a:cubicBezTo>
                <a:cubicBezTo>
                  <a:pt x="159552" y="120487"/>
                  <a:pt x="207016" y="90164"/>
                  <a:pt x="228600" y="68580"/>
                </a:cubicBezTo>
                <a:cubicBezTo>
                  <a:pt x="236220" y="60960"/>
                  <a:pt x="244844" y="54226"/>
                  <a:pt x="251460" y="45720"/>
                </a:cubicBezTo>
                <a:cubicBezTo>
                  <a:pt x="262705" y="31262"/>
                  <a:pt x="281940" y="0"/>
                  <a:pt x="28194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506426" y="1374767"/>
            <a:ext cx="213360" cy="381000"/>
          </a:xfrm>
          <a:custGeom>
            <a:avLst/>
            <a:gdLst>
              <a:gd name="connsiteX0" fmla="*/ 213360 w 213360"/>
              <a:gd name="connsiteY0" fmla="*/ 381000 h 381000"/>
              <a:gd name="connsiteX1" fmla="*/ 160020 w 213360"/>
              <a:gd name="connsiteY1" fmla="*/ 358140 h 381000"/>
              <a:gd name="connsiteX2" fmla="*/ 129540 w 213360"/>
              <a:gd name="connsiteY2" fmla="*/ 342900 h 381000"/>
              <a:gd name="connsiteX3" fmla="*/ 99060 w 213360"/>
              <a:gd name="connsiteY3" fmla="*/ 335280 h 381000"/>
              <a:gd name="connsiteX4" fmla="*/ 83820 w 213360"/>
              <a:gd name="connsiteY4" fmla="*/ 266700 h 381000"/>
              <a:gd name="connsiteX5" fmla="*/ 76200 w 213360"/>
              <a:gd name="connsiteY5" fmla="*/ 228600 h 381000"/>
              <a:gd name="connsiteX6" fmla="*/ 60960 w 213360"/>
              <a:gd name="connsiteY6" fmla="*/ 175260 h 381000"/>
              <a:gd name="connsiteX7" fmla="*/ 38100 w 213360"/>
              <a:gd name="connsiteY7" fmla="*/ 160020 h 381000"/>
              <a:gd name="connsiteX8" fmla="*/ 7620 w 213360"/>
              <a:gd name="connsiteY8" fmla="*/ 30480 h 381000"/>
              <a:gd name="connsiteX9" fmla="*/ 0 w 2133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" h="381000">
                <a:moveTo>
                  <a:pt x="213360" y="381000"/>
                </a:moveTo>
                <a:cubicBezTo>
                  <a:pt x="195580" y="373380"/>
                  <a:pt x="177630" y="366145"/>
                  <a:pt x="160020" y="358140"/>
                </a:cubicBezTo>
                <a:cubicBezTo>
                  <a:pt x="149679" y="353440"/>
                  <a:pt x="140176" y="346888"/>
                  <a:pt x="129540" y="342900"/>
                </a:cubicBezTo>
                <a:cubicBezTo>
                  <a:pt x="119734" y="339223"/>
                  <a:pt x="109220" y="337820"/>
                  <a:pt x="99060" y="335280"/>
                </a:cubicBezTo>
                <a:cubicBezTo>
                  <a:pt x="76078" y="220369"/>
                  <a:pt x="105342" y="363551"/>
                  <a:pt x="83820" y="266700"/>
                </a:cubicBezTo>
                <a:cubicBezTo>
                  <a:pt x="81010" y="254057"/>
                  <a:pt x="79010" y="241243"/>
                  <a:pt x="76200" y="228600"/>
                </a:cubicBezTo>
                <a:cubicBezTo>
                  <a:pt x="75779" y="226704"/>
                  <a:pt x="64876" y="180156"/>
                  <a:pt x="60960" y="175260"/>
                </a:cubicBezTo>
                <a:cubicBezTo>
                  <a:pt x="55239" y="168109"/>
                  <a:pt x="45720" y="165100"/>
                  <a:pt x="38100" y="160020"/>
                </a:cubicBezTo>
                <a:cubicBezTo>
                  <a:pt x="-2124" y="99684"/>
                  <a:pt x="43997" y="175989"/>
                  <a:pt x="7620" y="3048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658826" y="2030087"/>
            <a:ext cx="563880" cy="373380"/>
          </a:xfrm>
          <a:custGeom>
            <a:avLst/>
            <a:gdLst>
              <a:gd name="connsiteX0" fmla="*/ 0 w 563880"/>
              <a:gd name="connsiteY0" fmla="*/ 259080 h 373380"/>
              <a:gd name="connsiteX1" fmla="*/ 190500 w 563880"/>
              <a:gd name="connsiteY1" fmla="*/ 365760 h 373380"/>
              <a:gd name="connsiteX2" fmla="*/ 213360 w 563880"/>
              <a:gd name="connsiteY2" fmla="*/ 373380 h 373380"/>
              <a:gd name="connsiteX3" fmla="*/ 320040 w 563880"/>
              <a:gd name="connsiteY3" fmla="*/ 365760 h 373380"/>
              <a:gd name="connsiteX4" fmla="*/ 342900 w 563880"/>
              <a:gd name="connsiteY4" fmla="*/ 312420 h 373380"/>
              <a:gd name="connsiteX5" fmla="*/ 350520 w 563880"/>
              <a:gd name="connsiteY5" fmla="*/ 289560 h 373380"/>
              <a:gd name="connsiteX6" fmla="*/ 411480 w 563880"/>
              <a:gd name="connsiteY6" fmla="*/ 220980 h 373380"/>
              <a:gd name="connsiteX7" fmla="*/ 419100 w 563880"/>
              <a:gd name="connsiteY7" fmla="*/ 198120 h 373380"/>
              <a:gd name="connsiteX8" fmla="*/ 426720 w 563880"/>
              <a:gd name="connsiteY8" fmla="*/ 167640 h 373380"/>
              <a:gd name="connsiteX9" fmla="*/ 449580 w 563880"/>
              <a:gd name="connsiteY9" fmla="*/ 144780 h 373380"/>
              <a:gd name="connsiteX10" fmla="*/ 464820 w 563880"/>
              <a:gd name="connsiteY10" fmla="*/ 121920 h 373380"/>
              <a:gd name="connsiteX11" fmla="*/ 510540 w 563880"/>
              <a:gd name="connsiteY11" fmla="*/ 76200 h 373380"/>
              <a:gd name="connsiteX12" fmla="*/ 533400 w 563880"/>
              <a:gd name="connsiteY12" fmla="*/ 53340 h 373380"/>
              <a:gd name="connsiteX13" fmla="*/ 548640 w 563880"/>
              <a:gd name="connsiteY13" fmla="*/ 30480 h 373380"/>
              <a:gd name="connsiteX14" fmla="*/ 563880 w 563880"/>
              <a:gd name="connsiteY14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3880" h="373380">
                <a:moveTo>
                  <a:pt x="0" y="259080"/>
                </a:moveTo>
                <a:cubicBezTo>
                  <a:pt x="63500" y="294640"/>
                  <a:pt x="126347" y="331392"/>
                  <a:pt x="190500" y="365760"/>
                </a:cubicBezTo>
                <a:cubicBezTo>
                  <a:pt x="197580" y="369553"/>
                  <a:pt x="205328" y="373380"/>
                  <a:pt x="213360" y="373380"/>
                </a:cubicBezTo>
                <a:cubicBezTo>
                  <a:pt x="249011" y="373380"/>
                  <a:pt x="284480" y="368300"/>
                  <a:pt x="320040" y="365760"/>
                </a:cubicBezTo>
                <a:cubicBezTo>
                  <a:pt x="335899" y="302325"/>
                  <a:pt x="316588" y="365043"/>
                  <a:pt x="342900" y="312420"/>
                </a:cubicBezTo>
                <a:cubicBezTo>
                  <a:pt x="346492" y="305236"/>
                  <a:pt x="345378" y="295730"/>
                  <a:pt x="350520" y="289560"/>
                </a:cubicBezTo>
                <a:cubicBezTo>
                  <a:pt x="385254" y="247879"/>
                  <a:pt x="388953" y="288561"/>
                  <a:pt x="411480" y="220980"/>
                </a:cubicBezTo>
                <a:cubicBezTo>
                  <a:pt x="414020" y="213360"/>
                  <a:pt x="416893" y="205843"/>
                  <a:pt x="419100" y="198120"/>
                </a:cubicBezTo>
                <a:cubicBezTo>
                  <a:pt x="421977" y="188050"/>
                  <a:pt x="421524" y="176733"/>
                  <a:pt x="426720" y="167640"/>
                </a:cubicBezTo>
                <a:cubicBezTo>
                  <a:pt x="432067" y="158284"/>
                  <a:pt x="442681" y="153059"/>
                  <a:pt x="449580" y="144780"/>
                </a:cubicBezTo>
                <a:cubicBezTo>
                  <a:pt x="455443" y="137745"/>
                  <a:pt x="458736" y="128765"/>
                  <a:pt x="464820" y="121920"/>
                </a:cubicBezTo>
                <a:cubicBezTo>
                  <a:pt x="479139" y="105811"/>
                  <a:pt x="495300" y="91440"/>
                  <a:pt x="510540" y="76200"/>
                </a:cubicBezTo>
                <a:cubicBezTo>
                  <a:pt x="518160" y="68580"/>
                  <a:pt x="527422" y="62306"/>
                  <a:pt x="533400" y="53340"/>
                </a:cubicBezTo>
                <a:cubicBezTo>
                  <a:pt x="538480" y="45720"/>
                  <a:pt x="544096" y="38431"/>
                  <a:pt x="548640" y="30480"/>
                </a:cubicBezTo>
                <a:cubicBezTo>
                  <a:pt x="554276" y="20617"/>
                  <a:pt x="563880" y="0"/>
                  <a:pt x="56388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224486" y="2220587"/>
            <a:ext cx="228600" cy="548640"/>
          </a:xfrm>
          <a:custGeom>
            <a:avLst/>
            <a:gdLst>
              <a:gd name="connsiteX0" fmla="*/ 0 w 228600"/>
              <a:gd name="connsiteY0" fmla="*/ 0 h 548640"/>
              <a:gd name="connsiteX1" fmla="*/ 15240 w 228600"/>
              <a:gd name="connsiteY1" fmla="*/ 137160 h 548640"/>
              <a:gd name="connsiteX2" fmla="*/ 38100 w 228600"/>
              <a:gd name="connsiteY2" fmla="*/ 342900 h 548640"/>
              <a:gd name="connsiteX3" fmla="*/ 60960 w 228600"/>
              <a:gd name="connsiteY3" fmla="*/ 358140 h 548640"/>
              <a:gd name="connsiteX4" fmla="*/ 76200 w 228600"/>
              <a:gd name="connsiteY4" fmla="*/ 381000 h 548640"/>
              <a:gd name="connsiteX5" fmla="*/ 99060 w 228600"/>
              <a:gd name="connsiteY5" fmla="*/ 388620 h 548640"/>
              <a:gd name="connsiteX6" fmla="*/ 121920 w 228600"/>
              <a:gd name="connsiteY6" fmla="*/ 403860 h 548640"/>
              <a:gd name="connsiteX7" fmla="*/ 175260 w 228600"/>
              <a:gd name="connsiteY7" fmla="*/ 449580 h 548640"/>
              <a:gd name="connsiteX8" fmla="*/ 182880 w 228600"/>
              <a:gd name="connsiteY8" fmla="*/ 472440 h 548640"/>
              <a:gd name="connsiteX9" fmla="*/ 205740 w 228600"/>
              <a:gd name="connsiteY9" fmla="*/ 487680 h 548640"/>
              <a:gd name="connsiteX10" fmla="*/ 228600 w 228600"/>
              <a:gd name="connsiteY10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600" h="548640">
                <a:moveTo>
                  <a:pt x="0" y="0"/>
                </a:moveTo>
                <a:cubicBezTo>
                  <a:pt x="10400" y="62397"/>
                  <a:pt x="10788" y="57032"/>
                  <a:pt x="15240" y="137160"/>
                </a:cubicBezTo>
                <a:cubicBezTo>
                  <a:pt x="16447" y="158894"/>
                  <a:pt x="-9964" y="294836"/>
                  <a:pt x="38100" y="342900"/>
                </a:cubicBezTo>
                <a:cubicBezTo>
                  <a:pt x="44576" y="349376"/>
                  <a:pt x="53340" y="353060"/>
                  <a:pt x="60960" y="358140"/>
                </a:cubicBezTo>
                <a:cubicBezTo>
                  <a:pt x="66040" y="365760"/>
                  <a:pt x="69049" y="375279"/>
                  <a:pt x="76200" y="381000"/>
                </a:cubicBezTo>
                <a:cubicBezTo>
                  <a:pt x="82472" y="386018"/>
                  <a:pt x="91876" y="385028"/>
                  <a:pt x="99060" y="388620"/>
                </a:cubicBezTo>
                <a:cubicBezTo>
                  <a:pt x="107251" y="392716"/>
                  <a:pt x="114967" y="397900"/>
                  <a:pt x="121920" y="403860"/>
                </a:cubicBezTo>
                <a:cubicBezTo>
                  <a:pt x="186593" y="459294"/>
                  <a:pt x="122779" y="414592"/>
                  <a:pt x="175260" y="449580"/>
                </a:cubicBezTo>
                <a:cubicBezTo>
                  <a:pt x="177800" y="457200"/>
                  <a:pt x="177862" y="466168"/>
                  <a:pt x="182880" y="472440"/>
                </a:cubicBezTo>
                <a:cubicBezTo>
                  <a:pt x="188601" y="479591"/>
                  <a:pt x="201644" y="479489"/>
                  <a:pt x="205740" y="487680"/>
                </a:cubicBezTo>
                <a:cubicBezTo>
                  <a:pt x="249745" y="575691"/>
                  <a:pt x="186065" y="506105"/>
                  <a:pt x="228600" y="54864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355270" y="3887368"/>
            <a:ext cx="1681382" cy="1682189"/>
          </a:xfrm>
          <a:custGeom>
            <a:avLst/>
            <a:gdLst>
              <a:gd name="connsiteX0" fmla="*/ 1634839 w 1681382"/>
              <a:gd name="connsiteY0" fmla="*/ 913232 h 1682189"/>
              <a:gd name="connsiteX1" fmla="*/ 1676403 w 1681382"/>
              <a:gd name="connsiteY1" fmla="*/ 539159 h 1682189"/>
              <a:gd name="connsiteX2" fmla="*/ 1510148 w 1681382"/>
              <a:gd name="connsiteY2" fmla="*/ 279387 h 1682189"/>
              <a:gd name="connsiteX3" fmla="*/ 1198421 w 1681382"/>
              <a:gd name="connsiteY3" fmla="*/ 383296 h 1682189"/>
              <a:gd name="connsiteX4" fmla="*/ 1156857 w 1681382"/>
              <a:gd name="connsiteY4" fmla="*/ 622287 h 1682189"/>
              <a:gd name="connsiteX5" fmla="*/ 990603 w 1681382"/>
              <a:gd name="connsiteY5" fmla="*/ 663850 h 1682189"/>
              <a:gd name="connsiteX6" fmla="*/ 710048 w 1681382"/>
              <a:gd name="connsiteY6" fmla="*/ 705414 h 1682189"/>
              <a:gd name="connsiteX7" fmla="*/ 678875 w 1681382"/>
              <a:gd name="connsiteY7" fmla="*/ 539159 h 1682189"/>
              <a:gd name="connsiteX8" fmla="*/ 720439 w 1681382"/>
              <a:gd name="connsiteY8" fmla="*/ 227432 h 1682189"/>
              <a:gd name="connsiteX9" fmla="*/ 616530 w 1681382"/>
              <a:gd name="connsiteY9" fmla="*/ 9223 h 1682189"/>
              <a:gd name="connsiteX10" fmla="*/ 408712 w 1681382"/>
              <a:gd name="connsiteY10" fmla="*/ 61177 h 1682189"/>
              <a:gd name="connsiteX11" fmla="*/ 24248 w 1681382"/>
              <a:gd name="connsiteY11" fmla="*/ 248214 h 1682189"/>
              <a:gd name="connsiteX12" fmla="*/ 128157 w 1681382"/>
              <a:gd name="connsiteY12" fmla="*/ 1245741 h 1682189"/>
              <a:gd name="connsiteX13" fmla="*/ 845130 w 1681382"/>
              <a:gd name="connsiteY13" fmla="*/ 1682159 h 1682189"/>
              <a:gd name="connsiteX14" fmla="*/ 1603666 w 1681382"/>
              <a:gd name="connsiteY14" fmla="*/ 1266523 h 1682189"/>
              <a:gd name="connsiteX15" fmla="*/ 1634839 w 1681382"/>
              <a:gd name="connsiteY15" fmla="*/ 913232 h 168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1382" h="1682189">
                <a:moveTo>
                  <a:pt x="1634839" y="913232"/>
                </a:moveTo>
                <a:cubicBezTo>
                  <a:pt x="1646962" y="792005"/>
                  <a:pt x="1697185" y="644800"/>
                  <a:pt x="1676403" y="539159"/>
                </a:cubicBezTo>
                <a:cubicBezTo>
                  <a:pt x="1655621" y="433518"/>
                  <a:pt x="1589812" y="305364"/>
                  <a:pt x="1510148" y="279387"/>
                </a:cubicBezTo>
                <a:cubicBezTo>
                  <a:pt x="1430484" y="253410"/>
                  <a:pt x="1257303" y="326146"/>
                  <a:pt x="1198421" y="383296"/>
                </a:cubicBezTo>
                <a:cubicBezTo>
                  <a:pt x="1139539" y="440446"/>
                  <a:pt x="1191493" y="575528"/>
                  <a:pt x="1156857" y="622287"/>
                </a:cubicBezTo>
                <a:cubicBezTo>
                  <a:pt x="1122221" y="669046"/>
                  <a:pt x="1065071" y="649996"/>
                  <a:pt x="990603" y="663850"/>
                </a:cubicBezTo>
                <a:cubicBezTo>
                  <a:pt x="916135" y="677704"/>
                  <a:pt x="762003" y="726196"/>
                  <a:pt x="710048" y="705414"/>
                </a:cubicBezTo>
                <a:cubicBezTo>
                  <a:pt x="658093" y="684632"/>
                  <a:pt x="677143" y="618823"/>
                  <a:pt x="678875" y="539159"/>
                </a:cubicBezTo>
                <a:cubicBezTo>
                  <a:pt x="680607" y="459495"/>
                  <a:pt x="730830" y="315755"/>
                  <a:pt x="720439" y="227432"/>
                </a:cubicBezTo>
                <a:cubicBezTo>
                  <a:pt x="710048" y="139109"/>
                  <a:pt x="668484" y="36932"/>
                  <a:pt x="616530" y="9223"/>
                </a:cubicBezTo>
                <a:cubicBezTo>
                  <a:pt x="564576" y="-18486"/>
                  <a:pt x="507426" y="21345"/>
                  <a:pt x="408712" y="61177"/>
                </a:cubicBezTo>
                <a:cubicBezTo>
                  <a:pt x="309998" y="101009"/>
                  <a:pt x="71007" y="50787"/>
                  <a:pt x="24248" y="248214"/>
                </a:cubicBezTo>
                <a:cubicBezTo>
                  <a:pt x="-22511" y="445641"/>
                  <a:pt x="-8657" y="1006750"/>
                  <a:pt x="128157" y="1245741"/>
                </a:cubicBezTo>
                <a:cubicBezTo>
                  <a:pt x="264971" y="1484732"/>
                  <a:pt x="599212" y="1678695"/>
                  <a:pt x="845130" y="1682159"/>
                </a:cubicBezTo>
                <a:cubicBezTo>
                  <a:pt x="1091048" y="1685623"/>
                  <a:pt x="1468584" y="1392946"/>
                  <a:pt x="1603666" y="1266523"/>
                </a:cubicBezTo>
                <a:cubicBezTo>
                  <a:pt x="1738748" y="1140100"/>
                  <a:pt x="1622716" y="1034459"/>
                  <a:pt x="1634839" y="913232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09685" y="5669834"/>
                <a:ext cx="3306546" cy="613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# edges across cut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85" y="5669834"/>
                <a:ext cx="3306546" cy="613117"/>
              </a:xfrm>
              <a:prstGeom prst="rect">
                <a:avLst/>
              </a:prstGeom>
              <a:blipFill rotWithShape="0">
                <a:blip r:embed="rId8"/>
                <a:stretch>
                  <a:fillRect l="-2952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2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738" y="224155"/>
                <a:ext cx="4880439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 Upper Bound for STC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8" y="224155"/>
                <a:ext cx="4880439" cy="528030"/>
              </a:xfrm>
              <a:prstGeom prst="rect">
                <a:avLst/>
              </a:prstGeom>
              <a:blipFill rotWithShape="0">
                <a:blip r:embed="rId3"/>
                <a:stretch>
                  <a:fillRect t="-11628" r="-149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219201" y="1138401"/>
                <a:ext cx="6539867" cy="4196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Case 1 : If graph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-connected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Use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upper bound to get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rad>
                  </m:oMath>
                </a14:m>
                <a:endParaRPr lang="en-US" sz="2400" b="0" dirty="0" smtClean="0">
                  <a:latin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Case 2: Graph has a </a:t>
                </a:r>
                <a:r>
                  <a:rPr lang="en-US" sz="2400" dirty="0" err="1" smtClean="0">
                    <a:latin typeface="Cambria" panose="02040503050406030204" pitchFamily="18" charset="0"/>
                  </a:rPr>
                  <a:t>cutset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of size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 smtClean="0">
                  <a:latin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 err="1" smtClean="0">
                    <a:latin typeface="Cambria" panose="02040503050406030204" pitchFamily="18" charset="0"/>
                  </a:rPr>
                  <a:t>Recurse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using the </a:t>
                </a:r>
                <a:r>
                  <a:rPr lang="en-US" sz="2400" dirty="0" err="1" smtClean="0">
                    <a:latin typeface="Cambria" panose="02040503050406030204" pitchFamily="18" charset="0"/>
                  </a:rPr>
                  <a:t>cutset</a:t>
                </a:r>
                <a:endParaRPr lang="en-US" sz="2400" dirty="0" smtClean="0">
                  <a:latin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ambria" panose="02040503050406030204" pitchFamily="18" charset="0"/>
                  </a:rPr>
                  <a:t>	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Here, recursion analysis is more involved.</a:t>
                </a: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138401"/>
                <a:ext cx="6539867" cy="4196405"/>
              </a:xfrm>
              <a:prstGeom prst="rect">
                <a:avLst/>
              </a:prstGeom>
              <a:blipFill rotWithShape="0">
                <a:blip r:embed="rId4"/>
                <a:stretch>
                  <a:fillRect l="-1398" r="-466" b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64085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871" y="162372"/>
            <a:ext cx="326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</a:rPr>
              <a:t>Algorithmic Aspects</a:t>
            </a:r>
            <a:endParaRPr lang="en-US" sz="28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219201" y="1138401"/>
                <a:ext cx="10526343" cy="4249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The generalized GL theorem is constructive but the running time is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𝓞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latin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But if we only require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 partitions, then we show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𝓞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running time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The algorithm for STC is dominated by running time of GL algorithm</a:t>
                </a:r>
                <a:r>
                  <a:rPr lang="en-US" sz="2400" dirty="0">
                    <a:latin typeface="Cambria" panose="02040503050406030204" pitchFamily="18" charset="0"/>
                  </a:rPr>
                  <a:t/>
                </a:r>
                <a:br>
                  <a:rPr lang="en-US" sz="2400" dirty="0">
                    <a:latin typeface="Cambria" panose="02040503050406030204" pitchFamily="18" charset="0"/>
                  </a:rPr>
                </a:br>
                <a:r>
                  <a:rPr lang="en-US" sz="2400" dirty="0" smtClean="0">
                    <a:latin typeface="Cambria" panose="02040503050406030204" pitchFamily="18" charset="0"/>
                  </a:rPr>
                  <a:t>Since, we 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, we get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𝓞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rad>
                              </m:den>
                            </m:f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,</a:t>
                </a:r>
                <a:r>
                  <a:rPr lang="en-US" sz="2400" dirty="0">
                    <a:latin typeface="Cambria" panose="02040503050406030204" pitchFamily="18" charset="0"/>
                  </a:rPr>
                  <a:t/>
                </a:r>
                <a:br>
                  <a:rPr lang="en-US" sz="2400" dirty="0">
                    <a:latin typeface="Cambria" panose="02040503050406030204" pitchFamily="18" charset="0"/>
                  </a:rPr>
                </a:br>
                <a:r>
                  <a:rPr lang="en-US" sz="2400" dirty="0" smtClean="0">
                    <a:latin typeface="Cambria" panose="02040503050406030204" pitchFamily="18" charset="0"/>
                  </a:rPr>
                  <a:t>which is </a:t>
                </a:r>
                <a:r>
                  <a:rPr lang="en-US" sz="2400" dirty="0" err="1" smtClean="0">
                    <a:latin typeface="Cambria" panose="02040503050406030204" pitchFamily="18" charset="0"/>
                  </a:rPr>
                  <a:t>subexponential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latin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138401"/>
                <a:ext cx="10526343" cy="4249112"/>
              </a:xfrm>
              <a:prstGeom prst="rect">
                <a:avLst/>
              </a:prstGeom>
              <a:blipFill rotWithShape="0">
                <a:blip r:embed="rId3"/>
                <a:stretch>
                  <a:fillRect l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1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730" y="409507"/>
            <a:ext cx="2406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</a:rPr>
              <a:t>Lower  Bound</a:t>
            </a:r>
          </a:p>
        </p:txBody>
      </p:sp>
      <p:sp>
        <p:nvSpPr>
          <p:cNvPr id="2" name="Oval 1"/>
          <p:cNvSpPr/>
          <p:nvPr/>
        </p:nvSpPr>
        <p:spPr>
          <a:xfrm>
            <a:off x="2162432" y="2903838"/>
            <a:ext cx="2706130" cy="1668162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44778" y="2826095"/>
            <a:ext cx="2706130" cy="1668162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27124" y="2689654"/>
            <a:ext cx="2706130" cy="1668162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4706" y="2549096"/>
                <a:ext cx="4561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06" y="2549096"/>
                <a:ext cx="45615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69767" y="2310285"/>
                <a:ext cx="464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67" y="2310285"/>
                <a:ext cx="46442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61636" y="2258767"/>
                <a:ext cx="464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636" y="2258767"/>
                <a:ext cx="46442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7344" y="1402344"/>
                <a:ext cx="6544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are expanders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vertices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edges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344" y="1402344"/>
                <a:ext cx="654429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86" t="-10526" r="-121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 rot="16200000">
            <a:off x="6165879" y="4562393"/>
            <a:ext cx="803189" cy="60576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>
            <a:off x="4164084" y="4677891"/>
            <a:ext cx="803189" cy="60576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07874" y="5611829"/>
                <a:ext cx="674191" cy="751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874" y="5611829"/>
                <a:ext cx="674191" cy="7515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95234" y="5716544"/>
                <a:ext cx="563231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234" y="5716544"/>
                <a:ext cx="563231" cy="7515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300933" y="3620530"/>
            <a:ext cx="135143" cy="130806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 flipV="1">
            <a:off x="2766060" y="3187448"/>
            <a:ext cx="1534873" cy="498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4"/>
          </p:cNvCxnSpPr>
          <p:nvPr/>
        </p:nvCxnSpPr>
        <p:spPr>
          <a:xfrm flipH="1" flipV="1">
            <a:off x="2364706" y="3665070"/>
            <a:ext cx="2003799" cy="862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4"/>
          </p:cNvCxnSpPr>
          <p:nvPr/>
        </p:nvCxnSpPr>
        <p:spPr>
          <a:xfrm flipH="1">
            <a:off x="2766060" y="3751336"/>
            <a:ext cx="1602445" cy="43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4"/>
          </p:cNvCxnSpPr>
          <p:nvPr/>
        </p:nvCxnSpPr>
        <p:spPr>
          <a:xfrm flipH="1">
            <a:off x="3868447" y="3751336"/>
            <a:ext cx="500058" cy="5983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1"/>
          </p:cNvCxnSpPr>
          <p:nvPr/>
        </p:nvCxnSpPr>
        <p:spPr>
          <a:xfrm flipH="1" flipV="1">
            <a:off x="3925329" y="3102526"/>
            <a:ext cx="395395" cy="5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6"/>
          </p:cNvCxnSpPr>
          <p:nvPr/>
        </p:nvCxnSpPr>
        <p:spPr>
          <a:xfrm flipV="1">
            <a:off x="4436076" y="3122045"/>
            <a:ext cx="833840" cy="563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7"/>
          </p:cNvCxnSpPr>
          <p:nvPr/>
        </p:nvCxnSpPr>
        <p:spPr>
          <a:xfrm flipV="1">
            <a:off x="4416285" y="3352800"/>
            <a:ext cx="60979" cy="286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6" idx="5"/>
          </p:cNvCxnSpPr>
          <p:nvPr/>
        </p:nvCxnSpPr>
        <p:spPr>
          <a:xfrm>
            <a:off x="4416285" y="3732180"/>
            <a:ext cx="176331" cy="425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6" idx="6"/>
          </p:cNvCxnSpPr>
          <p:nvPr/>
        </p:nvCxnSpPr>
        <p:spPr>
          <a:xfrm flipV="1">
            <a:off x="4436076" y="3459481"/>
            <a:ext cx="1223921" cy="226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5"/>
          </p:cNvCxnSpPr>
          <p:nvPr/>
        </p:nvCxnSpPr>
        <p:spPr>
          <a:xfrm>
            <a:off x="4416285" y="3732180"/>
            <a:ext cx="1611546" cy="2216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6" idx="5"/>
          </p:cNvCxnSpPr>
          <p:nvPr/>
        </p:nvCxnSpPr>
        <p:spPr>
          <a:xfrm>
            <a:off x="4416285" y="3732180"/>
            <a:ext cx="1632292" cy="559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6448315" y="3527880"/>
            <a:ext cx="135143" cy="130806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50" name="Straight Connector 49"/>
          <p:cNvCxnSpPr>
            <a:stCxn id="49" idx="2"/>
          </p:cNvCxnSpPr>
          <p:nvPr/>
        </p:nvCxnSpPr>
        <p:spPr>
          <a:xfrm flipH="1" flipV="1">
            <a:off x="4913443" y="3094799"/>
            <a:ext cx="1534872" cy="4984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4"/>
            <a:endCxn id="16" idx="5"/>
          </p:cNvCxnSpPr>
          <p:nvPr/>
        </p:nvCxnSpPr>
        <p:spPr>
          <a:xfrm flipH="1">
            <a:off x="4416285" y="3658686"/>
            <a:ext cx="2099602" cy="734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9" idx="4"/>
          </p:cNvCxnSpPr>
          <p:nvPr/>
        </p:nvCxnSpPr>
        <p:spPr>
          <a:xfrm flipH="1">
            <a:off x="4913443" y="3658686"/>
            <a:ext cx="1602444" cy="43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4"/>
          </p:cNvCxnSpPr>
          <p:nvPr/>
        </p:nvCxnSpPr>
        <p:spPr>
          <a:xfrm flipH="1">
            <a:off x="6015829" y="3658686"/>
            <a:ext cx="500058" cy="5983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1"/>
          </p:cNvCxnSpPr>
          <p:nvPr/>
        </p:nvCxnSpPr>
        <p:spPr>
          <a:xfrm flipH="1" flipV="1">
            <a:off x="6072711" y="3009876"/>
            <a:ext cx="395395" cy="5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6"/>
          </p:cNvCxnSpPr>
          <p:nvPr/>
        </p:nvCxnSpPr>
        <p:spPr>
          <a:xfrm flipV="1">
            <a:off x="6583458" y="2931213"/>
            <a:ext cx="1078178" cy="6620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0"/>
          </p:cNvCxnSpPr>
          <p:nvPr/>
        </p:nvCxnSpPr>
        <p:spPr>
          <a:xfrm flipV="1">
            <a:off x="6515887" y="3260150"/>
            <a:ext cx="108759" cy="2677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5"/>
          </p:cNvCxnSpPr>
          <p:nvPr/>
        </p:nvCxnSpPr>
        <p:spPr>
          <a:xfrm>
            <a:off x="6563667" y="3639530"/>
            <a:ext cx="176331" cy="425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9" idx="5"/>
          </p:cNvCxnSpPr>
          <p:nvPr/>
        </p:nvCxnSpPr>
        <p:spPr>
          <a:xfrm flipV="1">
            <a:off x="6563667" y="3187449"/>
            <a:ext cx="1411162" cy="452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631239" y="3515300"/>
            <a:ext cx="1744944" cy="1166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9" idx="5"/>
          </p:cNvCxnSpPr>
          <p:nvPr/>
        </p:nvCxnSpPr>
        <p:spPr>
          <a:xfrm>
            <a:off x="6563667" y="3639530"/>
            <a:ext cx="1734513" cy="280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64085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8723871" y="4980774"/>
                <a:ext cx="3015313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Congestion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871" y="4980774"/>
                <a:ext cx="3015313" cy="528030"/>
              </a:xfrm>
              <a:prstGeom prst="rect">
                <a:avLst/>
              </a:prstGeom>
              <a:blipFill rotWithShape="0">
                <a:blip r:embed="rId9"/>
                <a:stretch>
                  <a:fillRect l="-4040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3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9" grpId="0" animBg="1"/>
      <p:bldP spid="1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Generalized </a:t>
            </a:r>
            <a:r>
              <a:rPr lang="en-US" dirty="0" err="1"/>
              <a:t>Gy</a:t>
            </a:r>
            <a:r>
              <a:rPr lang="az-Cyrl-AZ" dirty="0"/>
              <a:t>ő</a:t>
            </a:r>
            <a:r>
              <a:rPr lang="en-US" dirty="0" err="1"/>
              <a:t>ri</a:t>
            </a:r>
            <a:r>
              <a:rPr lang="en-US" dirty="0"/>
              <a:t>- </a:t>
            </a:r>
            <a:r>
              <a:rPr lang="en-US" dirty="0" err="1"/>
              <a:t>Lovász</a:t>
            </a:r>
            <a:r>
              <a:rPr lang="en-US" dirty="0"/>
              <a:t> Theorem</a:t>
            </a:r>
            <a:r>
              <a:rPr lang="en-US" dirty="0" smtClean="0"/>
              <a:t>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0900" y="18637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 Let G be a connected graph with n vertices with terminals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Here we have a weight function  w:   V(G)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≥0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  Let  the total weight of </a:t>
                </a:r>
                <a:r>
                  <a:rPr lang="en-US" dirty="0" err="1" smtClean="0"/>
                  <a:t>vetices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 ….+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 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  Let   maximum weight of a vertex be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Then it is possible to partition  the vertices of  V into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,….,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such that  for each i,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≤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  <m:r>
                          <a:rPr lang="en-US" b="0" i="1" smtClean="0">
                            <a:latin typeface="Cambria Math"/>
                          </a:rPr>
                          <m:t>⁡(1, 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 −1 </m:t>
                    </m:r>
                  </m:oMath>
                </a14:m>
                <a:r>
                  <a:rPr lang="en-US" b="0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b="0" dirty="0" smtClean="0"/>
                  <a:t>  and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is connected. </a:t>
                </a: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0900" y="1863725"/>
                <a:ext cx="10515600" cy="4351338"/>
              </a:xfrm>
              <a:blipFill rotWithShape="1">
                <a:blip r:embed="rId2"/>
                <a:stretch>
                  <a:fillRect l="-1043" t="-2241" r="-2319" b="-147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What are the other possible generalizations?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Can we ask for partitioning into   t  components  with </a:t>
                </a:r>
                <a:r>
                  <a:rPr lang="en-US" dirty="0" err="1" smtClean="0"/>
                  <a:t>connectivities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     </m:t>
                    </m:r>
                    <m:r>
                      <a:rPr lang="en-US" b="0" i="1" smtClean="0">
                        <a:latin typeface="Cambria Math"/>
                      </a:rPr>
                      <m:t>𝑤𝑖𝑡h</m:t>
                    </m:r>
                    <m:r>
                      <a:rPr lang="en-US" b="0" i="1" smtClean="0">
                        <a:latin typeface="Cambria Math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IN" dirty="0" smtClean="0"/>
              </a:p>
              <a:p>
                <a:endParaRPr lang="en-US" dirty="0"/>
              </a:p>
              <a:p>
                <a:r>
                  <a:rPr lang="en-US" dirty="0" smtClean="0"/>
                  <a:t>   Then at least there will be some restriction on  the size of the parts: 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cannot be arbitrary.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0120" y="1143000"/>
            <a:ext cx="10563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smtClean="0"/>
              <a:t>What other things can we  do with   the generalized theorem </a:t>
            </a:r>
            <a:r>
              <a:rPr lang="en-US" dirty="0" smtClean="0"/>
              <a:t>?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319156" y="2432573"/>
            <a:ext cx="74909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Consider the  following problem:</a:t>
            </a:r>
          </a:p>
          <a:p>
            <a:endParaRPr lang="en-US" sz="2800" dirty="0"/>
          </a:p>
          <a:p>
            <a:r>
              <a:rPr lang="en-US" sz="2800" dirty="0" smtClean="0"/>
              <a:t> We  want to partition the k-connected graph into </a:t>
            </a:r>
          </a:p>
          <a:p>
            <a:r>
              <a:rPr lang="en-US" sz="2800" dirty="0" smtClean="0"/>
              <a:t>  k connected parts such that  </a:t>
            </a:r>
          </a:p>
          <a:p>
            <a:endParaRPr lang="en-US" sz="2800" dirty="0"/>
          </a:p>
          <a:p>
            <a:r>
              <a:rPr lang="en-US" sz="2800" dirty="0" smtClean="0"/>
              <a:t> (1)   At most  m/k  edges go out of each part </a:t>
            </a:r>
          </a:p>
          <a:p>
            <a:endParaRPr lang="en-US" sz="2800" dirty="0"/>
          </a:p>
          <a:p>
            <a:r>
              <a:rPr lang="en-US" sz="2800" dirty="0" smtClean="0"/>
              <a:t> (2)  At most  n/k  vertices in each parts 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3236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Assign    w(v)   = degree (v)    +   m/n   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Total weight   =   2m  +  m = 3m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maximum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≤ 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−1+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≤   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≤  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IN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Take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endParaRPr lang="en-IN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The upper bound we obtain for 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part is   then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IN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Size of a part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.   </m:t>
                    </m:r>
                  </m:oMath>
                </a14:m>
                <a:r>
                  <a:rPr lang="en-US" b="0" dirty="0" smtClean="0"/>
                  <a:t>  (Else  weight of part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 r="-1739" b="-124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Assign    w(v)   = degree (v)    +   m/n   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Total weight   =   2m  +  m = 3m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maximum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≤ 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−1+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≤   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≤  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IN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Take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endParaRPr lang="en-IN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The upper bound we obtain for 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part is   then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IN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Size of a part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.   </m:t>
                    </m:r>
                  </m:oMath>
                </a14:m>
                <a:r>
                  <a:rPr lang="en-US" b="0" dirty="0" smtClean="0"/>
                  <a:t>  (Else  weight of part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 r="-1739" b="-124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Another question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We have  a k-connected graph G with n vertices.</a:t>
                </a:r>
              </a:p>
              <a:p>
                <a:endParaRPr lang="en-US" dirty="0"/>
              </a:p>
              <a:p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𝑓𝑛</m:t>
                    </m:r>
                    <m:r>
                      <a:rPr lang="en-US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IN" dirty="0" smtClean="0"/>
                  <a:t>of the vertices are </a:t>
                </a:r>
                <a:r>
                  <a:rPr lang="en-IN" dirty="0" err="1" smtClean="0"/>
                  <a:t>colored</a:t>
                </a:r>
                <a:r>
                  <a:rPr lang="en-IN" dirty="0" smtClean="0"/>
                  <a:t>  red (for some constant f)   and the rest are </a:t>
                </a:r>
                <a:r>
                  <a:rPr lang="en-IN" dirty="0" err="1" smtClean="0"/>
                  <a:t>colored</a:t>
                </a:r>
                <a:r>
                  <a:rPr lang="en-IN" dirty="0" smtClean="0"/>
                  <a:t> green.     Now    we want connected parts of size O(n/k) , but also </a:t>
                </a:r>
                <a:r>
                  <a:rPr lang="en-IN" dirty="0"/>
                  <a:t> </a:t>
                </a:r>
                <a:r>
                  <a:rPr lang="en-IN" dirty="0" smtClean="0"/>
                  <a:t>want to make sure that  in each part  there is  at most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red vertices. </a:t>
                </a:r>
              </a:p>
              <a:p>
                <a:r>
                  <a:rPr lang="en-US" dirty="0" smtClean="0"/>
                  <a:t>  Take  w(v) = 1   for green vertices and w(v)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for  red vertices. </a:t>
                </a:r>
                <a:endParaRPr lang="en-US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Total weight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&lt;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   Take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&lt;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.   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3501" r="-1043" b="-551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761104" y="500503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14" name="Straight Connector 113"/>
          <p:cNvCxnSpPr>
            <a:stCxn id="5" idx="4"/>
            <a:endCxn id="9" idx="3"/>
          </p:cNvCxnSpPr>
          <p:nvPr/>
        </p:nvCxnSpPr>
        <p:spPr>
          <a:xfrm>
            <a:off x="1825708" y="4499685"/>
            <a:ext cx="961334" cy="6609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>
            <a:spLocks noChangeArrowheads="1"/>
          </p:cNvSpPr>
          <p:nvPr/>
        </p:nvSpPr>
        <p:spPr bwMode="auto">
          <a:xfrm>
            <a:off x="6059434" y="265537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auto">
          <a:xfrm>
            <a:off x="6428864" y="5157430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auto">
          <a:xfrm>
            <a:off x="6386246" y="3834714"/>
            <a:ext cx="177113" cy="182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24" name="Straight Connector 123"/>
          <p:cNvCxnSpPr>
            <a:stCxn id="120" idx="5"/>
            <a:endCxn id="122" idx="1"/>
          </p:cNvCxnSpPr>
          <p:nvPr/>
        </p:nvCxnSpPr>
        <p:spPr>
          <a:xfrm>
            <a:off x="4651672" y="3161214"/>
            <a:ext cx="1760512" cy="7002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9" idx="7"/>
            <a:endCxn id="122" idx="3"/>
          </p:cNvCxnSpPr>
          <p:nvPr/>
        </p:nvCxnSpPr>
        <p:spPr>
          <a:xfrm flipV="1">
            <a:off x="4520550" y="3990334"/>
            <a:ext cx="1891634" cy="5066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1" idx="0"/>
            <a:endCxn id="121" idx="0"/>
          </p:cNvCxnSpPr>
          <p:nvPr/>
        </p:nvCxnSpPr>
        <p:spPr>
          <a:xfrm>
            <a:off x="6517421" y="5157430"/>
            <a:ext cx="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5879618" y="4121098"/>
            <a:ext cx="1326596" cy="101147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9" idx="5"/>
            <a:endCxn id="121" idx="4"/>
          </p:cNvCxnSpPr>
          <p:nvPr/>
        </p:nvCxnSpPr>
        <p:spPr>
          <a:xfrm>
            <a:off x="4520550" y="4604560"/>
            <a:ext cx="1996871" cy="735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0" idx="7"/>
            <a:endCxn id="117" idx="3"/>
          </p:cNvCxnSpPr>
          <p:nvPr/>
        </p:nvCxnSpPr>
        <p:spPr>
          <a:xfrm flipV="1">
            <a:off x="4651672" y="2810994"/>
            <a:ext cx="1433700" cy="242659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474703" y="2399649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2071296" y="2080054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410729" y="3135514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761734" y="4347572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92855" y="2904226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550735" y="2828170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42165" y="2156111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55459" y="3416853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23784" y="3162552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254068" y="3492910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051731" y="4444367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569473" y="4105968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46" name="Straight Connector 45"/>
          <p:cNvCxnSpPr>
            <a:stCxn id="3" idx="2"/>
            <a:endCxn id="2" idx="7"/>
          </p:cNvCxnSpPr>
          <p:nvPr/>
        </p:nvCxnSpPr>
        <p:spPr>
          <a:xfrm flipH="1">
            <a:off x="1583912" y="2156111"/>
            <a:ext cx="487383" cy="26581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" idx="5"/>
            <a:endCxn id="11" idx="1"/>
          </p:cNvCxnSpPr>
          <p:nvPr/>
        </p:nvCxnSpPr>
        <p:spPr>
          <a:xfrm>
            <a:off x="2180505" y="2209891"/>
            <a:ext cx="762016" cy="974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7" idx="2"/>
          </p:cNvCxnSpPr>
          <p:nvPr/>
        </p:nvCxnSpPr>
        <p:spPr>
          <a:xfrm>
            <a:off x="2199243" y="2193575"/>
            <a:ext cx="1351493" cy="710651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" idx="5"/>
            <a:endCxn id="10" idx="1"/>
          </p:cNvCxnSpPr>
          <p:nvPr/>
        </p:nvCxnSpPr>
        <p:spPr>
          <a:xfrm>
            <a:off x="2002065" y="3034064"/>
            <a:ext cx="372132" cy="40506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" idx="3"/>
            <a:endCxn id="12" idx="7"/>
          </p:cNvCxnSpPr>
          <p:nvPr/>
        </p:nvCxnSpPr>
        <p:spPr>
          <a:xfrm flipH="1">
            <a:off x="3363277" y="2958007"/>
            <a:ext cx="206196" cy="55718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2" idx="4"/>
            <a:endCxn id="16" idx="1"/>
          </p:cNvCxnSpPr>
          <p:nvPr/>
        </p:nvCxnSpPr>
        <p:spPr>
          <a:xfrm>
            <a:off x="3318042" y="3645024"/>
            <a:ext cx="270169" cy="483221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6" idx="4"/>
            <a:endCxn id="15" idx="6"/>
          </p:cNvCxnSpPr>
          <p:nvPr/>
        </p:nvCxnSpPr>
        <p:spPr>
          <a:xfrm flipH="1">
            <a:off x="3179678" y="4258082"/>
            <a:ext cx="453769" cy="262341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0" idx="7"/>
            <a:endCxn id="11" idx="3"/>
          </p:cNvCxnSpPr>
          <p:nvPr/>
        </p:nvCxnSpPr>
        <p:spPr>
          <a:xfrm flipV="1">
            <a:off x="2464668" y="3292389"/>
            <a:ext cx="477853" cy="14674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0" idx="5"/>
            <a:endCxn id="15" idx="1"/>
          </p:cNvCxnSpPr>
          <p:nvPr/>
        </p:nvCxnSpPr>
        <p:spPr>
          <a:xfrm>
            <a:off x="2464668" y="3546690"/>
            <a:ext cx="605801" cy="9199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4" idx="7"/>
            <a:endCxn id="6" idx="2"/>
          </p:cNvCxnSpPr>
          <p:nvPr/>
        </p:nvCxnSpPr>
        <p:spPr>
          <a:xfrm flipV="1">
            <a:off x="1519939" y="2980283"/>
            <a:ext cx="372917" cy="17750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" idx="4"/>
            <a:endCxn id="4" idx="0"/>
          </p:cNvCxnSpPr>
          <p:nvPr/>
        </p:nvCxnSpPr>
        <p:spPr>
          <a:xfrm flipH="1">
            <a:off x="1474703" y="2551762"/>
            <a:ext cx="63974" cy="583752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3"/>
            <a:endCxn id="5" idx="0"/>
          </p:cNvCxnSpPr>
          <p:nvPr/>
        </p:nvCxnSpPr>
        <p:spPr>
          <a:xfrm flipH="1">
            <a:off x="1825708" y="3034064"/>
            <a:ext cx="85885" cy="131350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5" idx="7"/>
            <a:endCxn id="10" idx="3"/>
          </p:cNvCxnSpPr>
          <p:nvPr/>
        </p:nvCxnSpPr>
        <p:spPr>
          <a:xfrm flipV="1">
            <a:off x="1870943" y="3546690"/>
            <a:ext cx="503253" cy="8231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6" idx="7"/>
            <a:endCxn id="8" idx="3"/>
          </p:cNvCxnSpPr>
          <p:nvPr/>
        </p:nvCxnSpPr>
        <p:spPr>
          <a:xfrm flipV="1">
            <a:off x="2002065" y="2285948"/>
            <a:ext cx="1258838" cy="6405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" idx="0"/>
            <a:endCxn id="9" idx="0"/>
          </p:cNvCxnSpPr>
          <p:nvPr/>
        </p:nvCxnSpPr>
        <p:spPr>
          <a:xfrm>
            <a:off x="2450220" y="4520423"/>
            <a:ext cx="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9" idx="6"/>
            <a:endCxn id="12" idx="4"/>
          </p:cNvCxnSpPr>
          <p:nvPr/>
        </p:nvCxnSpPr>
        <p:spPr>
          <a:xfrm flipV="1">
            <a:off x="2514193" y="3645024"/>
            <a:ext cx="803848" cy="95145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" idx="1"/>
            <a:endCxn id="4" idx="5"/>
          </p:cNvCxnSpPr>
          <p:nvPr/>
        </p:nvCxnSpPr>
        <p:spPr>
          <a:xfrm flipH="1" flipV="1">
            <a:off x="1519939" y="3265352"/>
            <a:ext cx="885045" cy="1277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4124310" y="2526800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>
            <a:off x="3987042" y="3696117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4411340" y="4474723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>
            <a:off x="4542462" y="3031377"/>
            <a:ext cx="127947" cy="1521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23" name="Straight Connector 122"/>
          <p:cNvCxnSpPr>
            <a:stCxn id="117" idx="3"/>
            <a:endCxn id="116" idx="7"/>
          </p:cNvCxnSpPr>
          <p:nvPr/>
        </p:nvCxnSpPr>
        <p:spPr>
          <a:xfrm flipH="1" flipV="1">
            <a:off x="4233520" y="2549076"/>
            <a:ext cx="1851852" cy="26191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8" idx="7"/>
            <a:endCxn id="120" idx="2"/>
          </p:cNvCxnSpPr>
          <p:nvPr/>
        </p:nvCxnSpPr>
        <p:spPr>
          <a:xfrm flipV="1">
            <a:off x="4096251" y="3107434"/>
            <a:ext cx="446211" cy="61096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6" idx="4"/>
            <a:endCxn id="118" idx="0"/>
          </p:cNvCxnSpPr>
          <p:nvPr/>
        </p:nvCxnSpPr>
        <p:spPr>
          <a:xfrm flipH="1">
            <a:off x="4051016" y="2678913"/>
            <a:ext cx="137268" cy="10172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0" idx="4"/>
            <a:endCxn id="119" idx="0"/>
          </p:cNvCxnSpPr>
          <p:nvPr/>
        </p:nvCxnSpPr>
        <p:spPr>
          <a:xfrm flipH="1">
            <a:off x="4475314" y="3183490"/>
            <a:ext cx="131121" cy="12912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8" idx="5"/>
            <a:endCxn id="116" idx="2"/>
          </p:cNvCxnSpPr>
          <p:nvPr/>
        </p:nvCxnSpPr>
        <p:spPr>
          <a:xfrm>
            <a:off x="3351374" y="2285948"/>
            <a:ext cx="772935" cy="316909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" idx="6"/>
            <a:endCxn id="118" idx="1"/>
          </p:cNvCxnSpPr>
          <p:nvPr/>
        </p:nvCxnSpPr>
        <p:spPr>
          <a:xfrm>
            <a:off x="3382015" y="3568967"/>
            <a:ext cx="623765" cy="14942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" idx="6"/>
            <a:endCxn id="119" idx="2"/>
          </p:cNvCxnSpPr>
          <p:nvPr/>
        </p:nvCxnSpPr>
        <p:spPr>
          <a:xfrm>
            <a:off x="3697420" y="4182025"/>
            <a:ext cx="713920" cy="36875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7" idx="6"/>
            <a:endCxn id="120" idx="2"/>
          </p:cNvCxnSpPr>
          <p:nvPr/>
        </p:nvCxnSpPr>
        <p:spPr>
          <a:xfrm>
            <a:off x="3678682" y="2904227"/>
            <a:ext cx="863780" cy="2032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97125" y="3452894"/>
            <a:ext cx="33028" cy="30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60672" y="2538644"/>
            <a:ext cx="208675" cy="30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8978630" y="2615514"/>
                <a:ext cx="18326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400" b="0" i="1" dirty="0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630" y="2615514"/>
                <a:ext cx="1832681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6312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38418" y="369651"/>
            <a:ext cx="5484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</a:rPr>
              <a:t>Cut Based Definition of Congestion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4</a:t>
            </a:fld>
            <a:endParaRPr lang="en-US"/>
          </a:p>
        </p:txBody>
      </p:sp>
      <p:cxnSp>
        <p:nvCxnSpPr>
          <p:cNvPr id="14" name="Straight Connector 13"/>
          <p:cNvCxnSpPr>
            <a:stCxn id="3" idx="6"/>
            <a:endCxn id="8" idx="2"/>
          </p:cNvCxnSpPr>
          <p:nvPr/>
        </p:nvCxnSpPr>
        <p:spPr>
          <a:xfrm>
            <a:off x="2199243" y="2156111"/>
            <a:ext cx="1042922" cy="7605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6"/>
            <a:endCxn id="119" idx="3"/>
          </p:cNvCxnSpPr>
          <p:nvPr/>
        </p:nvCxnSpPr>
        <p:spPr>
          <a:xfrm flipV="1">
            <a:off x="2938217" y="4604560"/>
            <a:ext cx="1491860" cy="49163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1585742" y="1383614"/>
            <a:ext cx="5031520" cy="4902200"/>
          </a:xfrm>
          <a:custGeom>
            <a:avLst/>
            <a:gdLst>
              <a:gd name="connsiteX0" fmla="*/ 0 w 4368800"/>
              <a:gd name="connsiteY0" fmla="*/ 4394200 h 4394200"/>
              <a:gd name="connsiteX1" fmla="*/ 609600 w 4368800"/>
              <a:gd name="connsiteY1" fmla="*/ 2590800 h 4394200"/>
              <a:gd name="connsiteX2" fmla="*/ 952500 w 4368800"/>
              <a:gd name="connsiteY2" fmla="*/ 2260600 h 4394200"/>
              <a:gd name="connsiteX3" fmla="*/ 1562100 w 4368800"/>
              <a:gd name="connsiteY3" fmla="*/ 1701800 h 4394200"/>
              <a:gd name="connsiteX4" fmla="*/ 2146300 w 4368800"/>
              <a:gd name="connsiteY4" fmla="*/ 1473200 h 4394200"/>
              <a:gd name="connsiteX5" fmla="*/ 3086100 w 4368800"/>
              <a:gd name="connsiteY5" fmla="*/ 1054100 h 4394200"/>
              <a:gd name="connsiteX6" fmla="*/ 3721100 w 4368800"/>
              <a:gd name="connsiteY6" fmla="*/ 444500 h 4394200"/>
              <a:gd name="connsiteX7" fmla="*/ 4368800 w 4368800"/>
              <a:gd name="connsiteY7" fmla="*/ 0 h 439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800" h="4394200">
                <a:moveTo>
                  <a:pt x="0" y="4394200"/>
                </a:moveTo>
                <a:cubicBezTo>
                  <a:pt x="225425" y="3670300"/>
                  <a:pt x="450850" y="2946400"/>
                  <a:pt x="609600" y="2590800"/>
                </a:cubicBezTo>
                <a:cubicBezTo>
                  <a:pt x="768350" y="2235200"/>
                  <a:pt x="793750" y="2408767"/>
                  <a:pt x="952500" y="2260600"/>
                </a:cubicBezTo>
                <a:cubicBezTo>
                  <a:pt x="1111250" y="2112433"/>
                  <a:pt x="1363133" y="1833033"/>
                  <a:pt x="1562100" y="1701800"/>
                </a:cubicBezTo>
                <a:cubicBezTo>
                  <a:pt x="1761067" y="1570567"/>
                  <a:pt x="1892300" y="1581150"/>
                  <a:pt x="2146300" y="1473200"/>
                </a:cubicBezTo>
                <a:cubicBezTo>
                  <a:pt x="2400300" y="1365250"/>
                  <a:pt x="2823633" y="1225550"/>
                  <a:pt x="3086100" y="1054100"/>
                </a:cubicBezTo>
                <a:cubicBezTo>
                  <a:pt x="3348567" y="882650"/>
                  <a:pt x="3507317" y="620183"/>
                  <a:pt x="3721100" y="444500"/>
                </a:cubicBezTo>
                <a:cubicBezTo>
                  <a:pt x="3934883" y="268817"/>
                  <a:pt x="4151841" y="134408"/>
                  <a:pt x="4368800" y="0"/>
                </a:cubicBezTo>
              </a:path>
            </a:pathLst>
          </a:cu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/>
          <p:nvPr/>
        </p:nvSpPr>
        <p:spPr>
          <a:xfrm>
            <a:off x="2325425" y="4499685"/>
            <a:ext cx="241300" cy="183362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09" y="2214120"/>
            <a:ext cx="3048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4897155" y="1736483"/>
            <a:ext cx="2136791" cy="571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6"/>
          </p:cNvCxnSpPr>
          <p:nvPr/>
        </p:nvCxnSpPr>
        <p:spPr>
          <a:xfrm>
            <a:off x="3370112" y="2232168"/>
            <a:ext cx="1389348" cy="12227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4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Also  partitions  with O(m/k)  out going edges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IN" dirty="0" smtClean="0"/>
                  <a:t> </a:t>
                </a:r>
                <a:r>
                  <a:rPr lang="en-IN" dirty="0"/>
                  <a:t> </a:t>
                </a:r>
                <a:r>
                  <a:rPr lang="en-IN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dirty="0" smtClean="0"/>
                  <a:t> (for some constant f)  special vertices are given.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Random Graphs: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We only consider the range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1≥ 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≥   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IN" dirty="0" smtClean="0"/>
                  <a:t>    in G(</a:t>
                </a:r>
                <a:r>
                  <a:rPr lang="en-IN" dirty="0" err="1" smtClean="0"/>
                  <a:t>n,p</a:t>
                </a:r>
                <a:r>
                  <a:rPr lang="en-IN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   With high probability   the number of edges in a cut (S, V-S)  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at most |S||V-S| p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So  we concentrate  on showing that |S| |V-S| is at most  O(n/p)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for each cut defined by  an edge of the constructed tree.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3081" b="-39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This can be achieved if we make sure that  the </a:t>
            </a:r>
            <a:r>
              <a:rPr lang="en-US" dirty="0" err="1" smtClean="0"/>
              <a:t>subtree</a:t>
            </a:r>
            <a:r>
              <a:rPr lang="en-US" dirty="0" smtClean="0"/>
              <a:t> rooted</a:t>
            </a:r>
          </a:p>
          <a:p>
            <a:pPr marL="0" indent="0">
              <a:buNone/>
            </a:pPr>
            <a:r>
              <a:rPr lang="en-US" dirty="0" smtClean="0"/>
              <a:t>       at each child of the root  has at most  O(1/p)    vertices.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34" y="1825625"/>
            <a:ext cx="4114932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Algorithm for random graphs: Phase 1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While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repeat: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If  there exist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∈   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IN" dirty="0" smtClean="0"/>
                  <a:t>   such that b has a neighbour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IN" dirty="0" smtClean="0"/>
                  <a:t> in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some unsaturated branch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: </m:t>
                    </m:r>
                  </m:oMath>
                </a14:m>
                <a:r>
                  <a:rPr lang="en-IN" dirty="0" smtClean="0"/>
                  <a:t>  Add   vertex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IN" dirty="0" smtClean="0"/>
                  <a:t> and edge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/>
                      </a:rPr>
                      <m:t>𝑎𝑏</m:t>
                    </m:r>
                  </m:oMath>
                </a14:m>
                <a:r>
                  <a:rPr lang="en-IN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Transferable vertex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of a saturated branch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IN" dirty="0" smtClean="0"/>
                  <a:t> is called transferable (to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branch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 smtClean="0"/>
                  <a:t> )  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IN" dirty="0" smtClean="0"/>
                  <a:t> has a neighbour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IN" dirty="0" smtClean="0"/>
                  <a:t>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 smtClean="0"/>
                  <a:t>  and the tree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IN" dirty="0" smtClean="0"/>
                  <a:t>  is unsaturated.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2" y="1862931"/>
            <a:ext cx="9363075" cy="4276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2491" y="378822"/>
                <a:ext cx="8689558" cy="5832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If  there exists at least one  transferable vertex,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  Find the transferable vertex x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sz="2800" dirty="0" smtClean="0"/>
                  <a:t> is the smallest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IN" sz="2800" dirty="0" smtClean="0"/>
                  <a:t>be the branch currently containing x,</a:t>
                </a:r>
              </a:p>
              <a:p>
                <a:r>
                  <a:rPr lang="en-IN" sz="2800" dirty="0"/>
                  <a:t> </a:t>
                </a:r>
                <a:r>
                  <a:rPr lang="en-IN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 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IN" sz="2800" dirty="0" smtClean="0"/>
                  <a:t> be the branch to which it is transferable, and </a:t>
                </a:r>
              </a:p>
              <a:p>
                <a:r>
                  <a:rPr lang="en-IN" sz="2800" dirty="0"/>
                  <a:t> </a:t>
                </a:r>
                <a:r>
                  <a:rPr lang="en-IN" sz="2800" dirty="0" smtClean="0"/>
                  <a:t>         y be </a:t>
                </a:r>
                <a:r>
                  <a:rPr lang="en-US" sz="2800" dirty="0" smtClean="0"/>
                  <a:t>   an arbitrarily chosen neighbor of 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IN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    (a) Remove the </a:t>
                </a:r>
                <a:r>
                  <a:rPr lang="en-US" sz="2800" dirty="0" err="1" smtClean="0"/>
                  <a:t>subtree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x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sz="2800" dirty="0" smtClean="0"/>
                  <a:t>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sz="2800" dirty="0" smtClean="0"/>
                  <a:t>and add it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          with x as a child of y.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(b) Now there exists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that has a neighbor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 in 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2800" dirty="0" smtClean="0"/>
                  <a:t>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.    We add 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 and edge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𝑎𝑏</m:t>
                    </m:r>
                  </m:oMath>
                </a14:m>
                <a:r>
                  <a:rPr lang="en-US" sz="2800" dirty="0" smtClean="0"/>
                  <a:t>  to the branch containing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r>
                  <a:rPr lang="en-US" sz="2800" dirty="0" smtClean="0"/>
                  <a:t>      </a:t>
                </a:r>
                <a:endParaRPr lang="en-IN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491" y="378822"/>
                <a:ext cx="8689558" cy="5832879"/>
              </a:xfrm>
              <a:prstGeom prst="rect">
                <a:avLst/>
              </a:prstGeom>
              <a:blipFill rotWithShape="1">
                <a:blip r:embed="rId2"/>
                <a:stretch>
                  <a:fillRect l="-1474" t="-940" r="-1263" b="-19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3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Phase: 2.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While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IN" dirty="0" smtClean="0"/>
                  <a:t> is not empty, repeat: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Find a maximum matching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(The bipartite graph)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Let M be the matching. Add all edges of M to T.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Hidden vertices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dirty="0" smtClean="0"/>
                  <a:t>of T</a:t>
                </a:r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   The vertices which are not adjacent to any vertices outside the tree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(When   Phase 1 stops,    the number of hidden vertices crosses a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certain threshold-  which implies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17" t="-2241" r="-3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24948" y="474646"/>
            <a:ext cx="4179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</a:rPr>
              <a:t>Spanning Tree Congestion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46391" y="4317936"/>
                <a:ext cx="4620945" cy="1154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𝑆𝑇𝐶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91" y="4317936"/>
                <a:ext cx="4620945" cy="11540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89498" y="2506493"/>
                <a:ext cx="6951198" cy="623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Congestion of a Spanning Tree 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aseline="-25000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98" y="2506493"/>
                <a:ext cx="6951198" cy="623184"/>
              </a:xfrm>
              <a:prstGeom prst="rect">
                <a:avLst/>
              </a:prstGeom>
              <a:blipFill rotWithShape="0">
                <a:blip r:embed="rId3"/>
                <a:stretch>
                  <a:fillRect l="-1404" t="-882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089498" y="3297677"/>
                <a:ext cx="8122032" cy="620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</a:rPr>
                  <a:t>Spanning  Tree Congestion of the Graph,   </a:t>
                </a:r>
                <a:r>
                  <a:rPr lang="en-US" sz="2400" i="0" dirty="0" smtClean="0">
                    <a:solidFill>
                      <a:srgbClr val="C00000"/>
                    </a:solidFill>
                    <a:latin typeface="+mj-lt"/>
                  </a:rPr>
                  <a:t>STC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𝑆𝑇</m:t>
                            </m:r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func>
                  </m:oMath>
                </a14:m>
                <a:endParaRPr lang="en-US" sz="2400" baseline="-25000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98" y="3297677"/>
                <a:ext cx="8122032" cy="620747"/>
              </a:xfrm>
              <a:prstGeom prst="rect">
                <a:avLst/>
              </a:prstGeom>
              <a:blipFill rotWithShape="0">
                <a:blip r:embed="rId4"/>
                <a:stretch>
                  <a:fillRect l="-1201" t="-882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0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Lemma:    For any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dirty="0" smtClean="0"/>
                  <a:t> we have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dirty="0" smtClean="0"/>
                  <a:t>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16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  Lemma:   For  any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IN" dirty="0" smtClean="0"/>
                  <a:t> </a:t>
                </a:r>
                <a:r>
                  <a:rPr lang="en-IN" dirty="0"/>
                  <a:t> </a:t>
                </a:r>
                <a:r>
                  <a:rPr lang="en-IN" dirty="0" smtClean="0"/>
                  <a:t> such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IN" dirty="0" smtClean="0"/>
                  <a:t> we have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𝑛𝑝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IN" dirty="0" smtClean="0"/>
                  <a:t>  with probability at least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IN" dirty="0" smtClean="0"/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=1/16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such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   there exists a matching of size at least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  from  A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∖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in G,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Lemma: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N" dirty="0" smtClean="0"/>
                  <a:t>such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IN" dirty="0" smtClean="0"/>
                  <a:t>    the cut size C(S) is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at most  8cn with probability at least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𝑐𝑛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 b="-25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320" y="389316"/>
            <a:ext cx="379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</a:rPr>
              <a:t>Some Related Problems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63700" y="698892"/>
                <a:ext cx="4620945" cy="1154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𝑆𝑇𝐶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00" y="698892"/>
                <a:ext cx="4620945" cy="11540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6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320" y="389316"/>
            <a:ext cx="379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</a:rPr>
              <a:t>Some Related Problems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40320" y="1639282"/>
                <a:ext cx="4451283" cy="2718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b="0" dirty="0" smtClean="0">
                    <a:latin typeface="Cambria" panose="02040503050406030204" pitchFamily="18" charset="0"/>
                  </a:rPr>
                  <a:t>Low Stretch Spanning Trees</a:t>
                </a:r>
                <a:br>
                  <a:rPr lang="en-US" sz="2400" b="0" dirty="0" smtClean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sz="24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0" y="1639282"/>
                <a:ext cx="4451283" cy="2718693"/>
              </a:xfrm>
              <a:prstGeom prst="rect">
                <a:avLst/>
              </a:prstGeom>
              <a:blipFill rotWithShape="0">
                <a:blip r:embed="rId2"/>
                <a:stretch>
                  <a:fillRect l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63700" y="698892"/>
                <a:ext cx="4620945" cy="1154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𝑆𝑇𝐶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00" y="698892"/>
                <a:ext cx="4620945" cy="11540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0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320" y="389316"/>
            <a:ext cx="379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</a:rPr>
              <a:t>Some Related Problems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40320" y="1639282"/>
                <a:ext cx="4451283" cy="2718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b="0" dirty="0" smtClean="0">
                    <a:latin typeface="Cambria" panose="02040503050406030204" pitchFamily="18" charset="0"/>
                  </a:rPr>
                  <a:t>Low Stretch Spanning Trees</a:t>
                </a:r>
                <a:br>
                  <a:rPr lang="en-US" sz="2400" b="0" dirty="0" smtClean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sz="24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0" y="1639282"/>
                <a:ext cx="4451283" cy="2718693"/>
              </a:xfrm>
              <a:prstGeom prst="rect">
                <a:avLst/>
              </a:prstGeom>
              <a:blipFill rotWithShape="0">
                <a:blip r:embed="rId2"/>
                <a:stretch>
                  <a:fillRect l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63700" y="698892"/>
                <a:ext cx="4620945" cy="1154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𝑆𝑇𝐶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00" y="698892"/>
                <a:ext cx="4620945" cy="11540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223319" y="4623056"/>
            <a:ext cx="683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Congestion of  T = Total Stretch with respect to 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84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320" y="389316"/>
            <a:ext cx="379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</a:rPr>
              <a:t>Some Related Problems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BA8-1170-4B3D-9589-045E7E82549F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40320" y="1639282"/>
                <a:ext cx="8304774" cy="493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Low Stretch Spanning Trees   (</a:t>
                </a:r>
                <a:r>
                  <a:rPr lang="en-US" sz="2400" dirty="0"/>
                  <a:t>Min Sum Congestion/Stretch)</a:t>
                </a:r>
                <a:r>
                  <a:rPr lang="en-US" sz="2400" dirty="0">
                    <a:latin typeface="Cambria" panose="02040503050406030204" pitchFamily="18" charset="0"/>
                  </a:rPr>
                  <a:t/>
                </a:r>
                <a:br>
                  <a:rPr lang="en-US" sz="2400" dirty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𝑆𝑇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sz="2400" b="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endParaRPr lang="en-US" sz="2400" b="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endParaRPr lang="en-US" sz="2400" b="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endParaRPr lang="en-US" sz="24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0" y="1639282"/>
                <a:ext cx="8304774" cy="4934684"/>
              </a:xfrm>
              <a:prstGeom prst="rect">
                <a:avLst/>
              </a:prstGeom>
              <a:blipFill rotWithShape="1">
                <a:blip r:embed="rId2"/>
                <a:stretch>
                  <a:fillRect l="-1175" r="-8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63700" y="698892"/>
                <a:ext cx="4620945" cy="1154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𝑆𝑇𝐶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𝑆𝑇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00" y="698892"/>
                <a:ext cx="4620945" cy="11540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18000"/>
          </a:schemeClr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3212</Words>
  <Application>Microsoft Office PowerPoint</Application>
  <PresentationFormat>Custom</PresentationFormat>
  <Paragraphs>421</Paragraphs>
  <Slides>51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Generalized Győri-Lovász Theorem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Generalized Győri- Lovász Theorem.</vt:lpstr>
      <vt:lpstr> What are the other possible generalizations?</vt:lpstr>
      <vt:lpstr>PowerPoint Presentation</vt:lpstr>
      <vt:lpstr>  </vt:lpstr>
      <vt:lpstr>  </vt:lpstr>
      <vt:lpstr>  Another question</vt:lpstr>
      <vt:lpstr>PowerPoint Presentation</vt:lpstr>
      <vt:lpstr> Random Graphs:</vt:lpstr>
      <vt:lpstr>PowerPoint Presentation</vt:lpstr>
      <vt:lpstr>PowerPoint Presentation</vt:lpstr>
      <vt:lpstr> Algorithm for random graphs: Phase 1</vt:lpstr>
      <vt:lpstr> Transferable vertex </vt:lpstr>
      <vt:lpstr>PowerPoint Presentation</vt:lpstr>
      <vt:lpstr>PowerPoint Presentation</vt:lpstr>
      <vt:lpstr> Phase: 2.</vt:lpstr>
      <vt:lpstr> Hidden vertices   H_T  of 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 Issac</dc:creator>
  <cp:lastModifiedBy>user</cp:lastModifiedBy>
  <cp:revision>108</cp:revision>
  <dcterms:created xsi:type="dcterms:W3CDTF">2017-11-07T10:59:44Z</dcterms:created>
  <dcterms:modified xsi:type="dcterms:W3CDTF">2019-02-06T06:10:47Z</dcterms:modified>
</cp:coreProperties>
</file>