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6" r:id="rId17"/>
    <p:sldId id="277" r:id="rId18"/>
    <p:sldId id="272" r:id="rId19"/>
    <p:sldId id="273" r:id="rId20"/>
    <p:sldId id="274" r:id="rId21"/>
    <p:sldId id="275" r:id="rId22"/>
    <p:sldId id="25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426" y="96"/>
      </p:cViewPr>
      <p:guideLst>
        <p:guide orient="horz" pos="10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1:56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B45790-03BB-45C1-B03D-5AB1301FB37B}" emma:medium="tactile" emma:mode="ink">
          <msink:context xmlns:msink="http://schemas.microsoft.com/ink/2010/main" type="inkDrawing" rotatedBoundingBox="2074,7133 11173,7211 11171,7339 2072,7262" shapeName="Other">
            <msink:destinationLink direction="to" ref="{78CF64DE-24E1-456A-8778-D9484B6D9AA2}"/>
          </msink:context>
        </emma:interpretation>
      </emma:emma>
    </inkml:annotationXML>
    <inkml:trace contextRef="#ctx0" brushRef="#br0">-10 0 1 0,'0'0'2579'16,"-20"-4"-386"-16,20 4-258 15,0 0-516-15,0 0-387 16,-18-4-129-16,18 4 0 16,0 0-129-16,0 0-258 0,0 0 387 15,22 6-129-15,-22-6 0 16,43 8 129-16,-18-8-258 16,13 6 0-16,3-5-258 15,10 6-129-15,-1-3 0 16,12 4-129-16,1-1-129 15,5 3 129-15,3-3-129 16,2 1 129-16,5-1 129 16,5 0-129-16,-1-2-129 15,9 1 258-15,-3-1-129 16,12-4 0-16,1 0 0 15,6 1 0-15,4 1 0 16,1-2-129-16,2-1 129 0,4 0 0 16,-2 0-129-16,2 0 129 15,-5 0-129 1,0 2 0-16,-5 0 129 15,4 0-129-15,-1-2 0 0,-4 1 129 16,1-1-129-16,1 0 129 16,-2 0 0-16,4 0-129 15,-7 0 129-15,2 0-129 16,-3 0 129-16,-2 3-129 15,1 0 0-15,1 2 129 16,-5-3-129-16,-1 7 0 16,-1-5 0-16,-6 2 0 0,3-1 0 15,-1 0 0 1,-5-3 129-16,-3 2-129 15,4-3 129-15,-1 1 0 16,6-2-129-16,2 0 0 16,2 0 129-16,-1 0-129 0,2 0 0 15,2 0 0-15,-4 0-129 16,2 0 129-16,-5-2 129 15,-1 2-129-15,-4 0 0 16,1 0 0-16,3-1 0 16,-2 1 0-16,3-4 129 15,0 4-129-15,2-1 0 16,0 1 129-16,-4-1-129 15,0 1 0-15,2 0 129 16,-3 0-129-16,-5 0 0 16,-1 0 0-16,1 0 0 15,-1 0 258-15,0 0-258 0,1 0 0 16,0 0 0-16,2 0 0 15,0 0 129-15,2 0-129 16,-4 0 129-16,-1-1-129 16,1-4 0-16,2 3 129 15,-3 0-129-15,1-4 0 16,-1 3 0-16,6-5 129 15,2 4-129-15,3-3 0 16,-4 3 0-16,3-3 0 16,-9 6 0-16,-4-4 0 15,-7-1 0-15,-13 5 0 16,-7-5 0-16,-13 5 0 15,-9-5 0-15,-10 5 0 0,-22 1 0 16,24-6-258-16,-24 6-903 16,0 11-3225-16,0-11-516 15,-15 8-774 1,-5-8 387-16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00.09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2ADC040-21E6-45CF-9F63-3CC4002D133E}" emma:medium="tactile" emma:mode="ink">
          <msink:context xmlns:msink="http://schemas.microsoft.com/ink/2010/main" type="inkDrawing" rotatedBoundingBox="4397,10094 11171,9992 11180,10636 4406,10738" semanticType="callout" shapeName="Other">
            <msink:sourceLink direction="from" ref="{EBE0E4EA-52DD-4641-9DDA-883AF49627F4}"/>
            <msink:sourceLink direction="to" ref="{EBE0E4EA-52DD-4641-9DDA-883AF49627F4}"/>
          </msink:context>
        </emma:interpretation>
      </emma:emma>
    </inkml:annotationXML>
    <inkml:trace contextRef="#ctx0" brushRef="#br0">6763 221 1419 0,'0'0'1935'0,"0"0"-258"16,11 4 258-16,-11-4 0 16,0 0-387-16,0 0 129 15,0 0-387-15,0 0-129 16,0 0-129-16,-13 2-387 15,13-2-129-15,0 0-129 16,-25 9 0-16,25-9-129 0,-22 7 0 16,6-7 129-16,16 0-129 15,-35 2 0-15,19 1-129 16,-6-3 129-16,2 3 0 15,-6-3-129-15,1 0 129 16,-3 0-129-16,-2 0 0 16,-2-3 0-16,0 2 0 15,-4-2 0-15,3 2 0 16,0-2-129-16,0 3 129 15,-5-4-129-15,4 4 129 16,-5 0-129-16,-2 0 0 16,0 0 0-16,-2 0 129 15,-3-2-129-15,-1 1 0 0,-2-3 0 16,-3 3 129-16,-5 0-129 15,0-4 0-15,-2 1 129 16,-2-3-129 0,-6 2 129-16,-1 2-129 0,-7 1 129 15,3-1-129-15,-3 1 0 16,-3 2 0-16,-2 0 258 15,-3 0-258-15,3 2 0 16,-2 4 0-16,1 0 0 16,2 1 0-16,-2 1 0 15,2 0 0-15,0 2 0 16,-3-2 0-16,-5 2 0 15,3 2 0-15,-2-4 0 0,-5 6 129 16,-2-2-129 0,0 2 0-16,1-3 0 15,-3 1 0-15,4-1 0 16,-1-3 129-16,4 0-129 0,-2-2 0 15,-1-3 0-15,0 1 129 16,-4-2-129-16,3-1 0 16,-1 2 0-16,-3-1 0 15,1-2 129-15,0 3-129 16,3-3 0-16,2 0 0 15,5 0 0-15,1 0 0 16,2 0 0-16,3 0 0 16,3 0 129-16,-1 0-129 15,2 0 0-15,4-3 0 16,5-2 0-16,-2 2 0 15,5-1 0-15,1 3 0 16,4-1 0-16,1 1 0 0,3-2 0 16,3 1 0-16,1 2 129 15,1 0-129-15,3 0 0 16,-3 0 0-16,2 0 0 15,-2 0 0-15,1 0 0 16,2-1 0-16,-3-2 0 16,5-1 129-16,0 1-129 15,3-2 0-15,-3 3 0 16,2-1 0-16,5-3 0 15,-6 5 0-15,2-3 0 16,0 1 0-16,0-1 0 16,-5 1 0-16,3 1-129 0,0 2 258 15,-1 0-129-15,0 0 0 16,4 0 0-16,2 0 0 15,2 0 0-15,9 0 0 16,5 0 0 0,5 0 0-16,17 0 0 0,-21 0 0 15,21 0 0-15,0 0 0 16,0 0 0-16,0 0 0 15,0 0 0-15,0 0 0 16,10-10 0-16,-10 10 0 16,28-18 0-16,-11 7 0 15,4-3 0-15,6-1 0 16,-2-4 0-16,4-4 0 0,1-2 0 15,0-1-129-15,1 0 258 16,1 1-258 0,0-2 258-16,-6 2-129 15,0 2 0-15,-6 8 0 0,-20 15 129 16,29-25-129-16,-29 25 129 15,0 0 0-15,0 0-129 16,0 0 0-16,0 0 129 16,0 0-129-16,0 0 0 15,-21 21 129-15,2-3-129 16,-3 2 0-16,-6 3 0 15,-2 3 0-15,-2 2 0 16,0-1 0-16,-1-1 0 16,0 0 0-16,1 2 0 15,2-4 0-15,5-1 0 16,3-5 0-16,3-2 0 15,19-16 0-15,-24 20 0 0,24-20-129 16,0 0 129-16,0 0 0 16,0 0 0-16,0 0 0 15,0 0 0-15,0 0 0 16,0 0 0-16,0 0 0 15,0 0 0-15,0 0 0 16,0 18 0-16,0-18 0 16,13 11-129-16,-13-11 258 15,36 26-129-15,-14-9 0 16,7 2 0-16,1 4 0 15,3-1 0-15,0 0 0 16,2-1-129-16,1-1 129 16,-2-1 0-16,-1-2 0 0,-2-4 0 15,-4-2-129-15,0 3 0 16,-11-13-516-16,12 16-2193 15,-9-9-2193-15,-19-8-129 16,0 0-645-16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02.9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8CF64DE-24E1-456A-8778-D9484B6D9AA2}" emma:medium="tactile" emma:mode="ink">
          <msink:context xmlns:msink="http://schemas.microsoft.com/ink/2010/main" type="inkDrawing" rotatedBoundingBox="1742,6171 7594,6354 7582,6730 1730,6548" semanticType="callout" shapeName="Other">
            <msink:sourceLink direction="to" ref="{DE077682-FDF1-4C7C-8CAA-66062C53D881}"/>
            <msink:sourceLink direction="to" ref="{A4B45790-03BB-45C1-B03D-5AB1301FB37B}"/>
          </msink:context>
        </emma:interpretation>
      </emma:emma>
    </inkml:annotationXML>
    <inkml:trace contextRef="#ctx0" brushRef="#br0">34-1 516 0,'-19'0'1935'0,"19"0"-387"15,-17 0-258-15,17 0-129 0,0 0 0 16,0 0-387-16,0 0 129 15,0 0-258 1,0 0 129-16,0 0-258 0,12 8 129 16,-12-8 0-16,29 10 0 15,-4-6 0-15,-4-4-129 16,10 4-129-16,-6-4 129 15,13 3-129-15,-4-3-129 16,8 0 0-16,-1 0 129 16,5 3-129-16,0-3-129 15,6 4 0-15,7-2 0 16,1 0 0-16,3 5-129 15,2-3 129-15,3 1-129 0,0 1 129 16,0-2-129-16,-2 3 129 16,3 0-129-16,-4 1 129 15,0 0 0 1,5-3-129-16,-2-2 0 0,1 1 129 15,5-1 0-15,2 3-129 16,-2-3 258-16,9-1-258 16,-1 3 129-16,2-4 0 15,-2-1-129-15,2 1 129 16,-4-1 0-16,-4 0-129 15,0 0 129-15,0 0 0 16,-5 0-129-16,-5 0 129 0,1 0-129 16,-3 0 129-16,0 0-129 15,0 0 0 1,-4 0 0-16,1 0 129 15,0 0-129-15,2 0 0 16,1 0 0-16,-1 0 0 0,-2 4 0 16,1-3 0-16,0 1 129 15,-2-2-129-15,-5 4 0 16,0-1 0-16,-1-2 0 15,0-1 129-15,-2 0-129 16,2 0 0-16,-4 0 129 16,4 0-129-16,-3 0 0 15,1 0 0-15,-2-1 0 16,-2 1 0-16,-1 0 0 15,1 0 129-15,1 0-129 16,-5 2 0-16,2 0 0 16,1 2 0-16,-1 0 0 0,0 1 0 15,0-1 0-15,-1-1 0 16,-2 1 0-16,3 1 0 15,-3-1 129-15,1 0-129 16,-6 0 0-16,1 0 0 16,1 1 0-16,-4-2 129 15,1 3-129-15,-3-2 0 16,1 0 0-16,-3-1 0 15,-1 1 0-15,-1-2 129 16,-3 0-129-16,3 0 0 16,-5-2 0-16,1 0 129 15,-6 0-129-15,1 0 129 16,-4 0-129-16,-1-2 0 0,-16 2 0 15,30-4 129-15,-30 4-129 16,29-4 0-16,-29 4 0 16,28-6 0-1,-28 6 0-15,25-4 0 0,-25 4 0 16,24-4 0-16,-24 4 0 15,25-3 0-15,-25 3 0 16,26 0 0-16,-26 0 0 16,30-1 0-16,-30 1 0 15,31-2 0-15,-31 2 0 16,29-2 0-16,-29 2 0 15,26 0 129-15,-26 0-129 16,26 0 0-16,-26 0 0 0,31 0 0 16,-13 0 0-1,1 0 0-15,-2 0 0 16,5 0 0-16,2 0 0 15,-2-3 0-15,0 3 0 0,0-2 0 16,-1 0 0-16,-2 2 0 16,-19 0 0-16,25-4 129 15,-25 4-129-15,19 0 0 16,-19 0 0-16,0 0 0 15,0 0 129-15,22-4-129 16,-22 4 0-16,0 0 0 16,24-2 0-16,-24 2 0 15,16 0 0-15,-16 0 0 16,0 0 0-16,19 0 129 15,-19 0-129-15,0 0 0 16,0 0 129-16,0 0-129 16,0 0 129-16,0 0-129 0,0 0 258 15,0 0-258-15,0 0 129 16,0 0-129-16,0 0 0 15,0 0 0-15,0 0 129 16,0 0-129-16,0 0 0 16,-3-16 0-16,3 16 0 15,0 0 0-15,-26-22 0 16,26 22 129-16,-17-23-129 15,17 23 0-15,-24-21 0 16,24 21 129-16,-24-24-129 16,24 24 0-16,-22-18 0 15,22 18 0-15,-19-10 0 16,19 10 0-16,0 0 0 0,0 0-129 15,0 0 129-15,0 0 0 16,0 0 0-16,0 0-129 16,0 0 129-1,10 14 0-15,-10-14 0 0,33 22 0 16,-14-6 0-16,0-2 0 15,2 4 0-15,-3-1 0 16,-3 4 0-16,-3-3 0 16,-2 1 0-16,-4 1 0 15,-3 0 0-15,-3-1 0 16,-1 0 0-16,-12 2 0 15,-4-3 0-15,-10 1 0 0,-2 1-129 16,-9-6-258-16,5 9-258 16,-17-17-1677-1,7 1-2580-15,5 0-516 16,5-7 0-16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05.9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07141B6-54F3-4F71-8BC5-5B4710AEE986}" emma:medium="tactile" emma:mode="ink">
          <msink:context xmlns:msink="http://schemas.microsoft.com/ink/2010/main" type="inkDrawing" rotatedBoundingBox="4293,5626 11405,5601 11408,6244 4295,6269" semanticType="callout" shapeName="Other">
            <msink:sourceLink direction="from" ref="{DE077682-FDF1-4C7C-8CAA-66062C53D881}"/>
            <msink:sourceLink direction="to" ref="{D7B467E0-6F0A-4A44-A562-01D838B5C084}"/>
          </msink:context>
        </emma:interpretation>
      </emma:emma>
    </inkml:annotationXML>
    <inkml:trace contextRef="#ctx0" brushRef="#br0">7091 314 645 0,'21'0'1806'0,"-21"0"0"16,0 0 0-16,0 0 129 0,0 0-516 15,0 0 0-15,0 0-258 16,0 0 0-16,0 0-258 16,0 0-258-1,0 0 0-15,0 0-129 16,0 0-129-16,0 0 0 0,-10 1-129 15,10-1-129-15,-20 0 129 16,20 0-129-16,-23-1 129 16,23 1-129-16,-30-10 0 15,30 10 0-15,-31-7 0 16,15 4 129-16,-6-3-129 15,1 3 0-15,-6-2-129 16,5 3 129-16,-3 0 0 0,3 2-129 16,0-1 129-1,1-1 0-15,1 0 0 16,4-1-129-16,-3 1 129 15,2 2-129-15,-2-5 129 0,3 3-129 16,-5 1 129-16,-1 1-129 16,-6 0 129-16,-2 0-129 15,-4 0 129-15,0 0-129 16,-1 0 129-16,-3 1-129 15,0 1 0-15,-3-1 129 16,-2 3-129-16,-1-4 129 16,-2 0-129-16,-3 0 129 15,-6 0-129-15,-4 0 0 16,-4-4 129-16,0 4-129 15,-5-3 0-15,0 3 129 16,-6-5-129-16,-4 3 0 16,-2-2 0-16,-2-1 0 0,-2 1 129 15,-2 0-258-15,-4-2 258 16,5-1-258-16,-5 3 258 15,1-4-129-15,-1 1 0 16,5 0 0-16,-3-2 0 16,1 0 0-16,-3 1 0 15,-4 3 0-15,-2-2 0 16,3 1 0-16,-2 5 0 15,-2-4 0-15,3 1 0 16,2 2 0-16,2 1 0 16,1-3 0-16,4 2 0 15,3-2 0-15,1 1 0 16,2 1 129-16,2-1-129 0,-2-2 0 15,1 3 0-15,4 2 0 16,-2-4 0-16,3 3 0 16,1 1 0-1,-1 0 0-15,5 0 0 0,0 0 0 16,3 0 0-16,-4 0 0 15,4 0 0-15,-3 5 0 16,2-3 0-16,-1 4 0 16,-1-2 0-16,-1 2 0 15,-2-2 0-15,0 0 0 16,1 1 0-16,0-3 0 15,-1 3 0-15,2 1 0 16,1-2 0-16,0 0 0 0,3 2 0 16,5 0 0-1,0 1 0-15,-3-1 0 16,3-2 0-16,3 0 0 15,-2 2 0-15,6-1 0 0,-1 0 0 16,2-2 0-16,-4 1 0 16,7-1 0-16,2 1 0 15,-5 1 0-15,3-3 0 16,0 3 0-16,-2-4 0 15,4 0 0-15,4 3 0 16,1-3 0-16,4-1 0 16,3 0 0-16,5 0 0 15,3 0 0-15,5 0 0 16,0 0 0-16,3 0 0 15,3 0 0-15,16 0 0 16,-27 0 0-16,27 0 0 16,-19 0 0-16,19 0 0 0,0 0 0 15,-16 0 0-15,16 0 0 16,0 0 0-16,0 0 0 15,0 0 0-15,0 0 0 16,0 0 0-16,0 0 0 16,0 0 0-16,0 0 0 15,0 0 0-15,0 0 0 16,0 0 129-16,0 0-129 15,0 0 0-15,0 0 0 16,0 0 129-16,0 0-129 16,0 0 0-16,0 0 0 15,0 0 0-15,0 0 129 0,0 0-129 16,0 0 0-16,0 0 0 15,0 0 0-15,0 0 0 16,0 0 0-16,0 0 129 16,0 0-129-1,0 0 0-15,0 0 0 0,0 0 0 16,0 0 0-16,-4-9 0 15,4 9 129-15,0 0-129 16,0-18 0-16,0 18 0 16,0 0 0-16,7-25 0 15,-7 25 0-15,15-26 0 16,-6 10 0-16,5-2 0 15,-3-1 0-15,4 0 0 0,-3 0 0 16,4 3 0-16,-3-3 0 16,-13 19 0-1,27-28 0-15,-27 28 0 16,15-16 0-16,-15 16 0 0,0 0 0 15,0 0 0-15,0 0 0 16,0 0 0-16,0 21 0 16,-3-2 0-16,-9 4 258 15,-9 4-258-15,-1 5 0 16,-3 0 0-16,-4-1 0 15,-2 2 0-15,-1-1 0 16,2-4 0-16,1 0 0 16,1-5 0-16,4-2 0 15,1-2 0-15,7-5 0 16,16-14 0-16,-22 15 0 15,22-15 0-15,0 0 0 16,0 0 0-16,0 0 0 0,0 0 0 16,0 0 0-16,0 0 0 15,0 0 0-15,0 0 0 16,8 3 0-16,-8-3 0 15,25 0 0-15,-6 0 0 16,-2 0 0-16,9 5 0 16,0 6 0-16,8 2 0 15,0 4-258-15,7 1 516 16,2 4-258-16,5 1 129 15,-3 2-129-15,3-4 129 16,-2-1-129-16,-5-2 129 16,-3-2-129-16,-7-2 0 15,-5-7 0-15,-4 4-387 0,-22-11-645 16,33 0-3354-16,-33 0-774 15,0 0-387-15,19-11 0 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0:48:45.09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DCD9624-78A6-4725-A404-28CD5436588D}" emma:medium="tactile" emma:mode="ink">
          <msink:context xmlns:msink="http://schemas.microsoft.com/ink/2010/main" type="inkDrawing" rotatedBoundingBox="13466,10327 14438,10199 14471,10449 13500,10578" semanticType="callout" shapeName="Other">
            <msink:sourceLink direction="with" ref="{FDB573BD-E3D0-4442-969C-885B3E178B39}"/>
          </msink:context>
        </emma:interpretation>
      </emma:emma>
    </inkml:annotationXML>
    <inkml:trace contextRef="#ctx0" brushRef="#br0">0 255 516 0,'0'0'2967'16,"0"0"-387"-16,0 0-129 15,0 0-645-15,0 0 0 16,0 0-387-16,0 0-129 16,0 0-129-16,0 0-129 15,0 0-258-15,0 0 0 16,0 0-129-16,0 0-129 15,0 0-129-15,0 0 0 16,0 0 0-16,0 0-258 16,0 0 129-16,0 0 0 15,12 0 129-15,-12 0-129 16,34 0-129-16,-11 4 129 15,1-3-129-15,5 4 0 0,2-4-129 16,4 4 129-16,0-2-129 16,1 1 129-16,4-4-129 15,-1 0 129-15,4 0-129 16,6 0 129-16,-5 0 129 15,5-4-129-15,3-4 0 16,-1 5 0-16,1-4 0 16,0 3 129-16,-1-2 0 15,-7 4-258-15,-3 0 129 16,-8 1-129-16,-4 1 129 15,-7 0-129-15,-5 0 0 16,-17 0 0-16,16 0 0 16,-16 0 0-16,0 0 129 0,0 0-129 15,0 0 129-15,0 0-129 16,0 0 129-16,0 0 0 15,0 0-129 1,0 0 129-16,0 0-129 0,0 0 129 16,0 0-129-16,0-18 0 15,0 18 0-15,0 0 0 16,-2-23 0-16,2 23 0 15,-11-24 0-15,3 7 0 16,-1 1-129-16,-1-3 129 16,-1 1 0-16,0-3 0 15,2 3 0-15,1 0 0 16,8 18 0-16,-16-30 0 0,16 30 129 15,-9-19-129 1,9 19 0-16,0 0 0 16,0 0 0-16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36.6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6EDA310-664B-49AD-927E-A04A75A559B6}" emma:medium="tactile" emma:mode="ink">
          <msink:context xmlns:msink="http://schemas.microsoft.com/ink/2010/main" type="inkDrawing" rotatedBoundingBox="19429,17858 19444,17858 19444,17873 19429,17873" shapeName="Other"/>
        </emma:interpretation>
      </emma:emma>
    </inkml:annotationXML>
    <inkml:trace contextRef="#ctx0" brushRef="#br0">5944 7649 0 0,'0'0'0'0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38.27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9CFBBA-D581-4BDB-9745-F1494F7E4CBB}" emma:medium="tactile" emma:mode="ink">
          <msink:context xmlns:msink="http://schemas.microsoft.com/ink/2010/main" type="inkDrawing" rotatedBoundingBox="21341,10567 23092,10582 23091,10623 21341,10609" shapeName="Other"/>
        </emma:interpretation>
      </emma:emma>
    </inkml:annotationXML>
    <inkml:trace contextRef="#ctx0" brushRef="#br0">-20 22 1161 0,'-19'11'4128'15,"19"-11"-1677"-15,0 0-258 16,0 0-258-16,0 0-258 16,0 0 0-16,0 0-645 15,0 0 0-15,0 0-258 0,0 0 0 16,0 0-129-16,0 0-258 15,0 0 0-15,0 0 0 16,0 0-129-16,0 0 0 16,0 0 0-16,0 0-129 15,0 0 258-15,0 0-258 16,0 0 129-16,0 0-129 15,0 0 129-15,0 0-129 16,14-5 129-16,-14 5-129 16,22-4 0-16,-22 4 0 15,32-3 0-15,-11-1-129 16,7 2 129-16,4 1-129 0,7-3 0 15,2 2 0 1,8-1 0-16,5 1 0 0,8-1 0 16,4 3 129-1,7 0-129-15,6 0 0 0,3 0 129 16,5 0 0-16,6 0 0 15,-1 0 0-15,6 3 129 16,-8-3-129-16,1 2 0 16,-4 3-129-16,-6-1 129 15,-10-1-129-15,-8 2 129 16,-6-1-129-16,-12-2 0 15,-9 3 0-15,-9-4 129 16,-8 1-129-16,-19-2 0 0,20 5 0 16,-20-5 129-1,0 0-129-15,0 0 0 16,0 0-129-16,0 0-129 15,0 0-516-15,0 0-129 0,0 0-1290 16,-25 0-1677-16,-4-8-1290 16,6 3-516-16,-17-6 129 15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39.07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3959679-31FD-4C97-9DD5-A4A622CDE3A6}" emma:medium="tactile" emma:mode="ink">
          <msink:context xmlns:msink="http://schemas.microsoft.com/ink/2010/main" type="inkDrawing" rotatedBoundingBox="21199,10740 21405,10092 22066,10302 21860,10951" shapeName="Other"/>
        </emma:interpretation>
      </emma:emma>
    </inkml:annotationXML>
    <inkml:trace contextRef="#ctx0" brushRef="#br0">449 18 4128 0,'27'0'4773'15,"3"-16"-1419"-15,-10 16-1161 16,-20 0-387-16,21-3-258 0,-21 3-258 15,0 0-387-15,-10 15-258 16,2 8-129-16,-11-6-258 16,2 13 0-1,-7 0 0-15,-4 4-129 0,-4-1 0 16,-1-1 0-16,-5 0-129 15,0-1 0-15,-1-8 129 16,-3 1-129-16,3-4 0 16,3-1 0-16,-1-5 0 15,7-4 0-15,7-5 0 16,4 2 129-16,1-2-129 15,18-5 0-15,-17 6 0 16,17-6 0-16,0 0 129 0,0 0-129 16,0 0 129-1,0 0 0-15,9 7-129 16,-9-7 129-16,26 7-129 15,-9-1 129-15,4 0-129 0,2 2 129 16,4 2-129-16,2 3 0 16,4 1 129-16,3 4-129 15,2 0 0-15,5 6 129 16,-4-2-129-16,4 3 0 15,-4-1 258-15,-2-3-258 16,-6 2 258-16,-1-2-258 16,-4-6 258-16,-7 0-258 15,-2-8 387-15,-17-7-387 16,22 17 0-16,-22-17 129 15,0 0-129-15,18 7 0 16,-18-7-129-16,0 0 0 16,0 0-516-16,0 0-645 0,0 0-2322 15,0 0-1290-15,0 0-645 16,0 0 129-16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46.3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C36A617-10FD-4D72-89A5-806ECCEEAE84}" emma:medium="tactile" emma:mode="ink">
          <msink:context xmlns:msink="http://schemas.microsoft.com/ink/2010/main" type="inkDrawing" rotatedBoundingBox="13511,6528 14773,6385 14815,6753 13553,6896" semanticType="callout" shapeName="Other">
            <msink:sourceLink direction="to" ref="{AD12769F-2F5B-49E2-B5F5-656E5ADAF005}"/>
            <msink:sourceLink direction="from" ref="{AD12769F-2F5B-49E2-B5F5-656E5ADAF005}"/>
          </msink:context>
        </emma:interpretation>
      </emma:emma>
    </inkml:annotationXML>
    <inkml:trace contextRef="#ctx0" brushRef="#br0">192 277 1935 0,'0'0'2709'0,"-25"-7"-387"0,25 7-387 16,-27-3-516-16,27 3 129 15,-25 0-387-15,25 0-129 16,-32 1-258 0,32-1 0-16,-33 10-258 0,33-10 129 15,-30 11-129-15,30-11 0 16,-22 8 129-16,22-8-129 15,0 0-129-15,0 0 0 16,0 0 0-16,0 0 0 16,0 0-129-16,0 0 0 15,0 0-129-15,11 0 0 16,6 0-129-16,10-1 129 15,8-6-129-15,11-1 129 0,6 1 0 16,11 0-129 0,7-6 258-16,5 0-129 15,6-1-129-15,4 2 129 16,4-5-129-16,-4 4 129 0,-1 0-129 15,-3 0 129-15,-9 2-129 16,-7 1 129-16,-10 5-129 16,-7 0 0-16,-13-1 0 15,-9 3 0-15,-5 3 0 16,-21 0 0-16,19 0 0 15,-19 0 0-15,0 0 0 16,0 0 0-16,0 0-129 16,0 0 129-16,0 0 0 15,0 0 0-15,0 0 0 16,0 0 0-16,0 0 0 15,0 0 0-15,0 0 0 16,0 0 0-16,0 0 0 0,0 0 0 16,0 0 0-16,0 0 129 15,-16 0-129-15,16 0 0 16,-22-1 0-16,22 1 0 15,-24-17 0-15,24 17 0 16,-25-20 129-16,25 20-129 16,-21-21 129-16,21 21-129 15,-15-23 129-15,15 23 0 16,-18-19 0-16,18 19-129 15,0 0 129-15,0 0 0 16,-19-18-129-16,19 18 0 16,0 0 0-16,0 0 0 0,0 0-129 15,11 11 129-15,-11-11 0 16,32 30 0-16,-12-10 0 15,6 0 0-15,-3 3 0 16,0 1 0-16,0 0 0 16,-8-4 0-16,-4 4 0 15,-8-3 0-15,-3 3 0 16,-11 1 0-16,-10 1-258 15,-10-10-129-15,1 13-1161 16,-18-6-2838-16,5-17-645 16,10 4-645-16,6-12 387 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1.19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6E3F44E-2DBB-4ED2-B1AD-1150D55C4FE5}" emma:medium="tactile" emma:mode="ink">
          <msink:context xmlns:msink="http://schemas.microsoft.com/ink/2010/main" type="inkDrawing" rotatedBoundingBox="3262,8686 4718,8727 4703,9247 3247,9207" shapeName="Other"/>
        </emma:interpretation>
      </emma:emma>
    </inkml:annotationXML>
    <inkml:trace contextRef="#ctx0" brushRef="#br0">2 240 1161 0,'-3'-45'5289'16,"3"45"0"-16,0-41-387 15,0 19-3741-15,0 22-129 16,0 0-387-16,9 25-258 15,-5 8-129-15,-3 9-129 16,2 5 0-16,4 2 0 16,-3-5 0-16,6-6 129 15,1-17 0-15,9-14 0 0,4-18 258 16,11-15-258-16,0-19 0 15,9-5-129-15,5-10 129 16,3-6-258-16,-1 6 129 16,-2 9-129-16,-8 11 0 15,-6 19 0-15,-5 12 0 16,-10 15 0-16,-7 18-129 15,-5 13 258-15,-7 3-258 16,1 2 129-16,-2-3 129 16,3-6-129-16,-3-11 0 15,0-22 129-15,17 8 0 16,1-12-129-16,4-17 129 15,8-2-129-15,2 0 0 0,5 1 0 16,0 4 0-16,-1 4 0 16,-3 14 0-1,-3 3 0-15,-4 12 0 16,-6 4 0-16,4 2 0 0,-7-6 0 15,2-3 0-15,7-8 0 16,-1-4 129-16,8-12-129 16,3-4 0-16,-1-3 0 15,1 3 0-15,-2 9 0 16,-3 10 0-16,-7 26 0 15,-7 12-129-15,-4 16 129 16,-3 9 0-16,1-1-129 16,15 6-1806-16,8-20-3096 15,7-34-258-15,14-17-516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2.0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9070E37-49B6-4E61-8EC3-55675ED197C4}" emma:medium="tactile" emma:mode="ink">
          <msink:context xmlns:msink="http://schemas.microsoft.com/ink/2010/main" type="inkDrawing" rotatedBoundingBox="8229,8792 9354,8813 9348,9125 8223,9105" semanticType="callout" shapeName="Other">
            <msink:sourceLink direction="from" ref="{EBE0E4EA-52DD-4641-9DDA-883AF49627F4}"/>
            <msink:sourceLink direction="to" ref="{EBE0E4EA-52DD-4641-9DDA-883AF49627F4}"/>
          </msink:context>
        </emma:interpretation>
      </emma:emma>
    </inkml:annotationXML>
    <inkml:trace contextRef="#ctx0" brushRef="#br0">435 1733 129 0,'76'-58'5160'16,"-37"39"258"-16,-18-5-645 15,-2 10-3096-15,1 14-645 0,-20 0-129 16,11 40-387-16,-11-9-258 16,0 6-129-1,0 1 0-15,0-1 129 16,0-9-258-16,0-3 258 0,0-25-129 15,0 0 129-15,26 1 0 16,-7-2 0-16,-4-23 129 16,7 2-258-16,-3-9 129 15,4 3-258-15,-1 1 129 16,-5 15-129-16,-17 12 0 15,19 0 129-15,-16 24-129 16,-3 8 0-16,0 5 0 0,-8 5 0 16,2-6 129-1,4-2-129-15,2-15 129 16,0-19-129-16,32 0 0 15,-4-7 129-15,6-20-129 16,8-6 0-16,6-5 129 0,4 0-129 16,0-2 0-16,0 7 0 15,-3 4 0-15,-6 7 0 16,-7 10 0-16,-3 5 0 15,-7 7 0-15,-7 4 0 16,-19-4 0-16,28 25 0 16,-28-25 0-16,29 23 129 15,-29-23-129-15,34 18 0 16,-15-8 129-16,-1 6-129 15,-1 3 0-15,-3 0-258 16,7 16-516-16,-16 1-3870 16,7-3-645-16,2 6-258 0,-4-20-258 15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1:57.84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BE0E4EA-52DD-4641-9DDA-883AF49627F4}" emma:medium="tactile" emma:mode="ink">
          <msink:context xmlns:msink="http://schemas.microsoft.com/ink/2010/main" type="inkDrawing" rotatedBoundingBox="2274,9063 10617,9035 10618,9096 2275,9124" shapeName="Other">
            <msink:destinationLink direction="from" ref="{D728B46B-793E-4D3B-B48F-609FB0FBBDF8}"/>
            <msink:destinationLink direction="from" ref="{82ADC040-21E6-45CF-9F63-3CC4002D133E}"/>
            <msink:destinationLink direction="to" ref="{82ADC040-21E6-45CF-9F63-3CC4002D133E}"/>
            <msink:destinationLink direction="from" ref="{F9070E37-49B6-4E61-8EC3-55675ED197C4}"/>
            <msink:destinationLink direction="to" ref="{F9070E37-49B6-4E61-8EC3-55675ED197C4}"/>
          </msink:context>
        </emma:interpretation>
      </emma:emma>
    </inkml:annotationXML>
    <inkml:trace contextRef="#ctx0" brushRef="#br0">0 37 3096 0,'16'19'4257'0,"-16"-19"-387"15,0 0-3354-15,0 0-516 16,30 0 0-16,-11 0 129 15,8 0 129-15,11 0 0 16,3 0 258-16,9 0-129 16,4-6 129-16,12 6 0 0,7-8 0 15,17 8 129 1,-6-6-129-16,17 6 129 15,0-5-129-15,19 5-129 16,7-1 0-16,12 1-129 0,3 0 258 16,11 0-387-16,5 0 129 15,10 0 0-15,6 0-129 16,4 0 129-16,-2 0-129 15,7 0 0-15,-3 0 129 16,5-3-129-16,-2 0 0 16,7 3 0-16,-3-1 0 15,-4 1-129-15,2 0 129 16,1 0 0-16,1 0-129 15,4 0 129-15,-1-4 0 16,-4 2-129-16,-1 1 129 16,-2-3-129-16,1-1 129 0,-6 3-129 15,3-3 0-15,-6 2 0 16,-6-1 129-16,2 4-129 15,-12-2 258-15,-1 2-129 16,-3 0-129-16,-5 2 129 16,-6 2-129-16,-6-1 0 15,-6 2 129-15,-5-5-129 16,-7 2 0-16,-6 3 0 15,-8-4 0-15,-8 2 0 16,-11-2 129-16,-10 1-129 16,-6-1 0-16,-8 2 0 15,-6-2 0-15,-11 1 129 16,-5-1-129-16,-9 2 0 0,-5-3 0 15,-7 1 0-15,-20-1 129 16,21 0-129-16,-21 0 0 16,0 0 0-16,0 0 129 15,0 0-129-15,0 0 0 16,0 0 0-16,0 0 0 15,0 0 0-15,0 0 0 16,16 11 0-16,-16-11 0 16,0 0 0-16,0 0 0 15,17 3 0-15,-17-3 129 16,0 0-129-16,0 0 0 15,0 0 129-15,0 0-129 16,0 0 0-16,0 0 129 0,0 0-129 16,0 0 0-16,0 0 0 15,0 0 0 1,0 0 0-16,0 0 0 15,0 0 0-15,0 0 0 0,0 0 0 16,0 0-258-16,0 0-645 16,0 0-3999-16,0 0-258 15,-28-7-516-15,7-5 0 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47.70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40442AC-0B6F-4873-8AA1-FD9DA681DDF6}" emma:medium="tactile" emma:mode="ink">
          <msink:context xmlns:msink="http://schemas.microsoft.com/ink/2010/main" type="inkDrawing" rotatedBoundingBox="20701,6872 22594,6763 22596,6795 20703,6903" shapeName="Other"/>
        </emma:interpretation>
      </emma:emma>
    </inkml:annotationXML>
    <inkml:trace contextRef="#ctx0" brushRef="#br0">131 107 1548 0,'-59'2'2580'0,"36"3"129"16,2-2-516-16,21-3-129 15,-31 7-129-15,31-7-258 16,0 0-258-16,0 0-129 16,0 0-129-16,0 0-387 15,0 0-129-15,15 0-258 16,4-6 0-16,10 2-129 15,2-4 0-15,12 3-129 16,1-4 129-16,9 4 0 0,2-1 0 16,13 1 0-16,1-2-129 15,18 3 0-15,2 0 0 16,12-2 0-16,5 1-129 15,6-2 129-15,7 1-129 16,-2 0 0-16,-2 0 0 16,-6 1 129-16,-8 2-129 15,-8-1 0-15,-11 4 0 16,-10 0 0-16,-17 0 0 15,-16 0-129-15,-9 0 129 16,-9-2 0-16,-21 2 0 16,19 0 0-16,-19 0 0 15,0 0 0-15,0 0-129 0,0 0 0 16,0 0-129-16,0 0-258 15,0 0-516-15,-14-5-774 16,14 5-2709 0,-21-1-387-16,-9-6-516 0</inkml:trace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48.4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4201A7C-F1B8-435D-A7A2-CF5127852D71}" emma:medium="tactile" emma:mode="ink">
          <msink:context xmlns:msink="http://schemas.microsoft.com/ink/2010/main" type="inkDrawing" rotatedBoundingBox="20635,7008 20938,6451 21472,6742 21169,7299" shapeName="Other"/>
        </emma:interpretation>
      </emma:emma>
    </inkml:annotationXML>
    <inkml:trace contextRef="#ctx0" brushRef="#br0">536 43 3612 0,'0'0'3612'0,"-10"-26"-645"16,10 26-258-16,0 0-387 15,0 0-516-15,0-19-258 16,0 19-387-16,0 0-387 15,0 0-258-15,0 0-129 16,-14 14-129-16,-2-1 0 0,-4 5-129 16,-9 4-129-16,-1 4 129 15,-5 4-129-15,-4 0 0 16,-2 2 0-16,1-1 0 15,4-2 0-15,0-3 0 16,2-4 0-16,4 0 0 16,2-4 0-16,6-3 0 15,3-3 0-15,3-2 0 16,16-10 0-16,-22 16 0 15,22-16 0-15,-18 14 0 16,18-14-129-16,0 0 129 16,0 0 0-16,-1 17 0 15,1-17 0-15,9 13 0 0,-9-13 0 16,30 18 0-16,-7-3 129 15,3-1-129-15,11-1 0 16,4 5 0 0,2 3 0-16,1-3 0 0,3 2 0 15,-3 0 0-15,-2 4-129 16,-1-5 129-16,-11 2 0 15,-8-5-387-15,0 6-129 16,-22-22-1548-16,0 0-2451 16,19 29-516-16,-19-29-129 15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4:52.9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F1CAB89-45AE-471D-BDFF-434953F20785}" emma:medium="tactile" emma:mode="ink">
          <msink:context xmlns:msink="http://schemas.microsoft.com/ink/2010/main" type="inkDrawing" rotatedBoundingBox="17960,5890 23862,5734 23949,9051 18048,9207" semanticType="enclosure" shapeName="Other"/>
        </emma:interpretation>
      </emma:emma>
    </inkml:annotationXML>
    <inkml:trace contextRef="#ctx0" brushRef="#br0">-7 3335 516 0,'0'-30'1677'0,"0"30"0"16,0-27 0-16,0 27 0 15,4-23 0-15,-4 23-258 16,0 0 0-16,0 0-129 0,0 0-129 16,0-15-258-16,0 15-129 15,0 0 0-15,19 0-258 16,-19 0-129-16,35-7-129 15,-7-4 0-15,9 5 129 16,4-7-258-16,9 2 0 16,4-4 0-16,6 6 0 15,-3-5 0-15,2 13 129 16,-2-6 0-16,4 7 0 15,1-3 0-15,6 3 0 16,1 0-129-16,6 0 129 16,7 0-129-16,8 0 0 15,3 0 0-15,2 0-129 0,0 0 129 16,3 0 0-16,-3 0-129 15,-1 0 129-15,-7-1 0 16,2 1 129 0,-5-2-258-16,-1 2 129 0,1 0 0 15,-2-1 0-15,2-2-129 16,0 3 129-16,1-1-129 15,0-2 129-15,7-1-129 16,0-3 0-16,1 2 0 16,0-1 129-16,-3 0-129 15,7-1 0-15,-7 5 0 16,6-5 0-16,-7 3 0 15,1-1 0-15,0 3 129 0,-2-3-129 16,1 2 0 0,-1-6 0-16,3 2 129 15,-1 4-129-15,-5-6 0 16,-1 7 0-16,-4-5 0 0,-4 7 0 15,-3-4 0-15,-5 4 129 16,-11 0-129-16,-7 0 0 16,-1-1 0-16,-4-1 0 15,-4-3 0-15,0-2 129 16,-3-5-129-16,1 1 0 15,-2-2 0-15,2-2 0 16,-1 0 0-16,-3-3 129 16,-2 2-129-16,-1-1 0 15,-6 1 0-15,0-5 129 16,-3 3-129-16,0-2 129 15,-5-5-129-15,3 4 129 16,0-8 0-16,-1-3-129 0,5 0-129 16,4-2 129-16,-4-3 0 15,5 0-129-15,-3 0 129 16,-3 3-129-16,-1-3 0 15,1 0 129-15,-6-1 129 16,-1-1-129-16,2-6 129 16,0-3 0-16,1-7 0 15,3-1 0-15,0-7 0 16,6 0-129-16,-2-1 129 15,3-1-129-15,0-1 129 16,0 3-129-16,0 0 258 16,-2-1-129-16,-3 0-129 15,2 3 129-15,-6 2-258 0,-1-4 258 16,-1 2-129-16,-3 0 129 15,0-4-258-15,-5 1 129 16,0-3 0 0,-6 2 0-16,3-3 129 0,-5 4-129 15,0 1 0-15,-3 2 0 16,0 1 0-16,-5 5 0 15,-4 6 129-15,-4 3-258 16,-6 3 258-16,-5 6-129 16,-7 4 0-16,-5 3 0 15,-6 5 0-15,-3 3 0 16,-6 3 0-16,-1 1 129 0,-3 3-129 15,-7-2 0-15,-6 4 0 16,-3-1 129 0,-5 5-258-16,-9 2 129 15,-9 1 0-15,-8 5 0 16,-9-2 0-16,-1 3 0 0,-2 0 0 15,-9 0 0-15,-1 0 0 16,4 0 0-16,-4 0 0 16,-4-2 0-16,0 2 0 15,-4-2 0-15,0-5 0 16,0 3 0-16,-2-3 0 15,-2 3 0-15,-1 0 0 16,2-1 0-16,-1-4 0 16,2 4 0-16,0-1 0 15,4-1 0-15,2-1 0 16,5-3 0-16,4 3 0 15,6-2 0-15,7-3 0 0,4 2 0 16,3-1 0-16,3 0 0 16,-1 3 0-16,5-1 0 15,2 2 0-15,3 0-129 16,2-1 129-16,9 2 0 15,5 2 0-15,9 0 0 16,12-1 0-16,7 3 0 16,8-1 0-16,9 3 0 15,7-1 0-15,19 2 0 16,-22-4 0-16,22 4-129 15,0 0 129-15,0 0 0 16,0 0 0-16,0 0 0 16,0 0 0-16,0 0 0 0,0 0 0 15,0 0-129-15,0 0 129 16,0 0 0-16,0 0 0 15,0 0 0-15,-16 0 0 16,16 0 0-16,0 0 0 16,0 0 0-16,0 0 0 15,0 0 0-15,0 0 0 16,0 0 129-16,0 0-129 15,0 0 0-15,0 0 0 16,0 0 0-16,0 0 0 16,0 0 0-16,0 0 0 15,0 0 0-15,0 0 0 16,0 0 0-16,0 0 0 0,0 0 0 15,0 0 0-15,0 0 0 16,0 0 0 0,0 0 0-16,0 0 0 15,0 0 129-15,0 0-129 0,0 0 0 16,0 0 0-16,0 0 0 15,0 0 0-15,0 0 0 16,0 0 129-16,0 0-129 16,0 0 0-16,0 0 129 15,0 0-129-15,0 0 0 16,0 0 0-16,0 0 0 15,0 0 0-15,0 0 0 16,0 0-129-16,0 0 129 16,0 0 0-16,0 0 0 15,0 0 0-15,0 0-129 16,0 0 129-16,0 0 0 15,0 0-129-15,0 0 129 0,0 0 0 16,0 0 0-16,0 0-129 16,0 0 129-16,0 0 0 15,0 0 0-15,0 0 0 16,0 0 129-16,0 0-129 15,0 0 0-15,0 0 0 16,0 0-129-16,0 0 129 16,0 0 0-16,0 0 0 0,0 0 0 15,0 0 0 1,0 0 0-16,0 0 0 15,0 0 0-15,0 0 0 16,0 0 0-16,0 0 0 16,0 0 0-16,0 0 0 0,-21 2 0 15,21-2 0-15,-20 2 0 16,20-2 0-16,-29 7 0 15,12-5 0-15,1 3 129 16,-1 0-129-16,1-1 0 16,-3 1 0-16,1 0 0 15,1 1 0-15,17-6 0 16,-20 11-129-16,20-11 129 15,0 0 0-15,-21 9 0 16,21-9 0-16,0 0 0 16,0 0 0-16,0 0 0 15,0 0 0-15,0 0 0 0,0 0 0 16,0 0 0-16,0 0 129 15,0 0-129-15,0 0 0 16,0 0 0 0,0 0 0-16,0 0 0 0,0 0 0 15,0 0 0-15,0 0 129 16,0 0-129-16,0 0 0 15,0 0 0-15,0 0 0 16,0 0 0-16,0 0 0 16,0 0 0-16,0 0 0 15,0 0 0-15,0 0-258 16,0 0-516-16,0 0-1161 15,-5 20-2967-15,5-20-129 0,0 0-516 16,0 0-129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01T10:48:45.0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2AF4CF9-014A-49BE-887E-EA1B8E863A7B}" emma:medium="tactile" emma:mode="ink">
          <msink:context xmlns:msink="http://schemas.microsoft.com/ink/2010/main" type="inkDrawing" rotatedBoundingBox="14395,5684 18675,5894 18669,6013 14390,5804" shapeName="Other"/>
        </emma:interpretation>
      </emma:emma>
    </inkml:annotationXML>
    <inkml:trace contextRef="#ctx0" brushRef="#br0">4285 177 903 0,'0'0'2193'0,"0"0"-258"15,0 0 516-15,0 0-516 16,0 0 0-16,0 0-387 0,0 0-258 15,0 0-258-15,0 0-258 16,0 0-129-16,0 0 0 16,-10 15-129-16,10-15 129 15,0 0-129-15,0 0 0 16,-25 13 0-16,25-13-129 15,-17 2 129-15,17-2-129 16,-22 4-129-16,22-4 129 16,-27 0-129-16,11 0-129 15,-1 0 129-15,-4 0-129 16,-3 0-129-16,2 0 129 15,-1 0 0-15,2 0 0 16,-1 0 0-16,22 0 0 0,-33-4 0 16,33 4 0-16,-27 0-129 15,27 0 258 1,-24 0-129-16,7 0-129 15,-5 0 129-15,-4 0 0 0,-7 0-129 16,-8-2 0-16,-8 2 129 16,-5 0-129-16,-9-2 0 15,-5-2 0-15,-6 1 0 16,-4-1 258-16,-4-2-258 15,-3 1 0-15,-7-4 129 16,-3-1-129-16,-6 1 0 16,2-1 0-16,-12 3 0 15,-1-3 129-15,-4 2-129 16,-4-1-129-16,3-1 129 15,-6 3 0-15,0-4 0 16,3 3 0-16,1-3 0 16,-2 4-129-16,4-2 129 0,0 0 0 15,4 2 0-15,8 0-258 16,2-1 258-16,5 3 0 15,8 2 0-15,3-1 0 16,6 0-129-16,7 4 129 16,6 0 0-16,3 0 0 15,7 0 0-15,1 4 0 16,6 1 0-16,5-2-129 15,4 4 129-15,1 0 0 16,4-2 0-16,3 5 0 16,2-4 0-16,0 0 0 15,5 1 0-15,5-3 0 16,2 0 0-16,2 0 0 0,18-4-129 15,-22 3 129-15,22-3 0 16,0 0 0-16,0 0 0 16,-16 6 0-16,16-6 0 15,0 0 0-15,0 0 0 16,0 0 0-16,0 0 129 15,0 0-129-15,0 0 0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7.9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4533D3-F4F9-4455-87A7-57A62F6E6450}" emma:medium="tactile" emma:mode="ink">
          <msink:context xmlns:msink="http://schemas.microsoft.com/ink/2010/main" type="inkDrawing" rotatedBoundingBox="15036,7242 16597,7421 16567,7681 15006,7503" semanticType="callout" shapeName="Other">
            <msink:sourceLink direction="with" ref="{AD12769F-2F5B-49E2-B5F5-656E5ADAF005}"/>
          </msink:context>
        </emma:interpretation>
      </emma:emma>
    </inkml:annotationXML>
    <inkml:trace contextRef="#ctx0" brushRef="#br0">71 77 1161 0,'-30'-7'5289'16,"7"-5"-258"-16,23 12-258 15,0 0-3096-15,-19-10-387 16,19 10-516-16,0 0-387 16,0 23-129-16,1-7-129 15,7 8-129-15,0-1 129 16,2 3 0-16,-1-6 129 15,2 3-129-15,-11-23 387 16,25 13-258-16,-25-13 0 16,40-16 129-16,-16-10-129 15,7-4 129-15,4-4-387 16,3-3 129-16,1 5-258 15,-1 6 129-15,-4 13-129 0,-4 13 0 16,-3 1 129-16,-7 25-129 16,-6 6 129-16,-3 4 0 15,2-1 129-15,-2 0-129 16,5-10 129-16,0-10 0 15,7-9 0-15,4-6-129 16,10-7 129-16,7-12 129 16,5-6-387-16,5 3 258 15,-1 0 0-15,1 7-129 16,-3 9 0-16,-9 6 0 15,-4 18-129-15,-8 11 129 16,-4 12 0-16,-6 3 0 0,1-4-129 16,-2-3 258-16,1-10-129 15,5-9 0-15,1-15 129 16,4-3-129-16,-3-21 129 15,4-2 0 1,-4-11 129-16,3 2-258 0,0-1 129 16,-3 9-129-16,-2 6-129 15,-4 15 129-15,-1 5-387 16,-20-2-387-16,45 42-3225 15,-25-9-903-15,1-6-516 16,10-1-258-16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8.7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1D060CB-2343-4E41-90E2-AEE34623BF12}" emma:medium="tactile" emma:mode="ink">
          <msink:context xmlns:msink="http://schemas.microsoft.com/ink/2010/main" type="inkDrawing" rotatedBoundingBox="19431,7488 20566,7441 20578,7715 19442,7762" semanticType="callout" shapeName="Other">
            <msink:sourceLink direction="with" ref="{AD12769F-2F5B-49E2-B5F5-656E5ADAF005}"/>
          </msink:context>
        </emma:interpretation>
      </emma:emma>
    </inkml:annotationXML>
    <inkml:trace contextRef="#ctx0" brushRef="#br0">4519 332 774 0,'-46'-20'4515'0,"46"20"645"15,-38 2-387-15,19 7-3225 16,19 17-387-16,-5-6 0 16,8 11-387-16,4-9-129 15,9 5 0-15,-16-27-258 16,36 24 129-16,-17-24-258 15,6-1 0-15,-1-17 0 16,3-7-129-16,1-9 0 0,5-3-129 16,-3-3 129-16,2 3-129 15,-4 3 0-15,-4 5 0 16,-2 11 0-16,-3 6 0 15,-19 12 0-15,22 4 0 16,-15 15 0-16,-3 2 0 16,4 3-129-16,0-1 258 15,0-3-129-15,-8-20 0 16,33 22 0-16,-9-20 129 15,6-2-129-15,3-4 0 16,8-8 129-16,2 4-129 16,-2-3 0-16,-1 2 0 15,-6 4 0-15,-5 5 0 16,-7 0 0-16,-5 7 0 0,-17-7 0 15,23 25 0 1,-23-25 129-16,22 24-129 16,-3-17 0-16,6-4 0 0,10-3 0 15,3-3-129-15,6-1-258 16,-8-4-387-16,12 16-1290 15,-26 13-2709-15,-13 7-516 16,-9 21-129-16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9.7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FB2955D-D5A2-40A8-9CCB-6B4668424199}" emma:medium="tactile" emma:mode="ink">
          <msink:context xmlns:msink="http://schemas.microsoft.com/ink/2010/main" type="inkDrawing" rotatedBoundingBox="14669,9477 16655,9421 16663,9677 14676,9733" semanticType="callout" shapeName="Other">
            <msink:sourceLink direction="with" ref="{FDB573BD-E3D0-4442-969C-885B3E178B39}"/>
          </msink:context>
        </emma:interpretation>
      </emma:emma>
    </inkml:annotationXML>
    <inkml:trace contextRef="#ctx0" brushRef="#br0">-270 2356 1 0,'-44'-7'4385'0,"23"3"-1031"16,21 4-645-16,0 0-129 16,-19-12-516-1,19 12-387-15,0 0-645 0,18 23-258 16,-18-23-516-16,27 33 0 15,-27-33 0-15,39 36 0 16,-18-28 0-16,6 3-129 16,-1-11 129-16,8-6 129 15,-1-17-258-15,8-3 129 16,-2-5-129-16,7-6 129 15,-2 2-258-15,5-1 129 16,-9 4-258-16,-1 10 129 0,-5 7 0 16,-6 10 0-1,-6 5 0-15,-3 11 129 16,-5 13-129-16,-4 4 129 15,1 3 129-15,-2 1-258 0,2-4 129 16,2-3-129-16,-13-25 258 16,36 19 0-16,-10-24-258 15,10-9 129-15,5-12 0 16,11-4 0-16,2 0-129 15,6 0 0-15,-3 6-129 16,2 12 129-16,-12 9 0 16,-3 3 0-16,-11 17 129 15,-7 5-129-15,-6 6 0 16,-2-6 129-16,-6 1 0 15,6-10-129-15,-1-8 129 16,5-5-129-16,3-9 0 16,5-1 0-16,2-9 0 0,0 4 0 15,-1 1-129-15,-1 10 0 16,-3 4 129-16,-5 7 0 15,-4 8 129-15,-3 8-129 16,4-1 129-16,4-2-258 16,8 0-129-16,-1-17-1161 15,26-3-2967-15,2-3-645 16,4-19-258-16,13-1-129 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30.69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C23CA47-B21D-411A-A20D-B9C78560F6D2}" emma:medium="tactile" emma:mode="ink">
          <msink:context xmlns:msink="http://schemas.microsoft.com/ink/2010/main" type="inkDrawing" rotatedBoundingBox="19892,9521 21228,9446 21250,9819 19913,9895" semanticType="callout" shapeName="Other">
            <msink:sourceLink direction="from" ref="{FDB573BD-E3D0-4442-969C-885B3E178B39}"/>
            <msink:sourceLink direction="to" ref="{FDB573BD-E3D0-4442-969C-885B3E178B39}"/>
          </msink:context>
        </emma:interpretation>
      </emma:emma>
    </inkml:annotationXML>
    <inkml:trace contextRef="#ctx0" brushRef="#br0">4865 2237 1032 0,'31'2'4773'0,"-31"-2"516"16,15 34-516-16,-9 4-3096 15,-6-9-387-15,0 23-387 16,-5-3-129-16,4 6-387 0,-7-8 0 16,6-6-129-16,-1-17-129 15,3-24 258-15,0 0-258 16,25 0 0-16,-6-25 0 15,10-13 0-15,1-11-129 16,5 0 0-16,2-3-129 16,0 6 129-16,-2 8-129 15,-9 4 0-15,0 16 0 16,-7 10 129-16,-3 16 129 15,-7 19 0-15,-1 6 0 16,-5 6-129-16,7-2 258 16,4 1-258-16,6-7 258 15,10-7-129-15,10-16-129 0,12-8 0 16,5-7 129-16,6-17-129 15,4-5-129-15,4-6 0 16,-2-3 0-16,-6 4 129 16,-7 4-129-16,-7 5 0 15,-10 10 0-15,-7 12 129 16,-10 6 258-16,-5 14-258 15,-7 6 258-15,-2-1-258 16,0 6 129-16,1-2 0 16,4-8 0-16,1-2-129 15,7-10 0-15,-1-3 0 16,4-3-129-16,-4 0-258 15,10 0-903-15,-30 0-1806 0,16-9-1935 16,-16 9-129-16,0 0-387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5:07.53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EF50EB-93BD-4215-9DA7-799B8BC6B8C2}" emma:medium="tactile" emma:mode="ink">
          <msink:context xmlns:msink="http://schemas.microsoft.com/ink/2010/main" type="inkDrawing" rotatedBoundingBox="21406,16001 21421,16001 21421,16016 21406,16016" shapeName="Other"/>
        </emma:interpretation>
      </emma:emma>
    </inkml:annotationXML>
    <inkml:trace contextRef="#ctx0" brushRef="#br0">7016 10277 0 0,'0'0'0'0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1:59.1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E193E80-0A42-4801-96D2-BE3F111583B2}" emma:medium="tactile" emma:mode="ink">
          <msink:context xmlns:msink="http://schemas.microsoft.com/ink/2010/main" type="writingRegion" rotatedBoundingBox="3288,7140 4330,7147 4328,7476 3286,7469"/>
        </emma:interpretation>
      </emma:emma>
    </inkml:annotationXML>
    <inkml:traceGroup>
      <inkml:annotationXML>
        <emma:emma xmlns:emma="http://www.w3.org/2003/04/emma" version="1.0">
          <emma:interpretation id="{FE396083-7DBE-4C6C-A53B-C065A8A7B527}" emma:medium="tactile" emma:mode="ink">
            <msink:context xmlns:msink="http://schemas.microsoft.com/ink/2010/main" type="paragraph" rotatedBoundingBox="3288,7140 4330,7147 4328,7476 3286,7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A717B-DEB4-49CF-8E85-1EF8488BC447}" emma:medium="tactile" emma:mode="ink">
              <msink:context xmlns:msink="http://schemas.microsoft.com/ink/2010/main" type="line" rotatedBoundingBox="3288,7140 4330,7147 4328,7476 3286,7469"/>
            </emma:interpretation>
          </emma:emma>
        </inkml:annotationXML>
        <inkml:traceGroup>
          <inkml:annotationXML>
            <emma:emma xmlns:emma="http://www.w3.org/2003/04/emma" version="1.0">
              <emma:interpretation id="{D7B467E0-6F0A-4A44-A562-01D838B5C084}" emma:medium="tactile" emma:mode="ink">
                <msink:context xmlns:msink="http://schemas.microsoft.com/ink/2010/main" type="inkWord" rotatedBoundingBox="3288,7140 4330,7147 4328,7476 3286,7469">
                  <msink:destinationLink direction="to" ref="{807141B6-54F3-4F71-8BC5-5B4710AEE986}"/>
                </msink:context>
              </emma:interpretation>
              <emma:one-of disjunction-type="recognition" id="oneOf0">
                <emma:interpretation id="interp0" emma:lang="en-IN" emma:confidence="0">
                  <emma:literal>m</emma:literal>
                </emma:interpretation>
                <emma:interpretation id="interp1" emma:lang="en-IN" emma:confidence="0">
                  <emma:literal>M</emma:literal>
                </emma:interpretation>
                <emma:interpretation id="interp2" emma:lang="en-IN" emma:confidence="0">
                  <emma:literal>w</emma:literal>
                </emma:interpretation>
                <emma:interpretation id="interp3" emma:lang="en-IN" emma:confidence="0">
                  <emma:literal>W</emma:literal>
                </emma:interpretation>
                <emma:interpretation id="interp4" emma:lang="en-IN" emma:confidence="0">
                  <emma:literal>+</emma:literal>
                </emma:interpretation>
              </emma:one-of>
            </emma:emma>
          </inkml:annotationXML>
          <inkml:trace contextRef="#ctx0" brushRef="#br0">2 126 3870 0,'14'-22'3096'0,"-14"2"-258"16,0 20-516-16,0-35-387 0,0 35-258 15,0-23-516 1,0 23-258-16,0-18 0 15,0 18-516-15,0 0 0 16,0 18-129-16,0 1 0 0,0 6-258 16,0 1 129-16,3 1-129 15,1 2 129-15,2-2-129 16,-3-10 258-16,3-2-258 15,-6-15 129-15,0 0-129 16,0 0 258-16,22 12 0 16,-22-12-129-16,23-19 129 15,-4-5-129-15,4-1 129 16,6-1-129-16,2-2 0 15,2 2-258-15,2 3 129 16,-3 12 0-16,-5 11 0 16,-5 15 0-16,-8 13 0 15,-3 7 0-15,-3 5-129 0,-2 1 258 16,-1 0-258-16,-2-8 258 15,-1-3-129-15,-2-30 0 16,11 21 129-16,-11-21-129 16,27-11 129-16,-11-11 0 15,9-7 0-15,0-9-129 16,12-2 0-16,-3-4 0 15,6 4 0-15,-4 6-129 16,-1 8 258-16,-3 13-258 16,-9 13 0-16,-4 16 258 15,-8 11-258-15,-8 10 258 16,1 1-258-16,-4 1 258 15,0-6-129-15,-5-3 129 0,3-11-129 16,2-19 0-16,0 0 129 16,0 0-129-16,22-25 129 15,4-8-129 1,7-3 129-16,0-7-258 0,2 3 258 15,1 2-258-15,-4 7 129 16,-7 13-129-16,-4 15 129 16,-21 3 0-16,8 28 129 15,-8 7-129-15,-4-1-387 16,4 15-903-16,-6-5-3612 15,6-12-258-15,11-10-645 16,6-17 517-16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7.83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077682-FDF1-4C7C-8CAA-66062C53D881}" emma:medium="tactile" emma:mode="ink">
          <msink:context xmlns:msink="http://schemas.microsoft.com/ink/2010/main" type="inkDrawing" rotatedBoundingBox="6218,6710 11805,6725 11800,8651 6213,8636" semanticType="enclosure" shapeName="Other">
            <msink:sourceLink direction="with" ref="{4825F1E8-C044-4605-A4F3-64EF2ED7E05B}"/>
            <msink:destinationLink direction="to" ref="{78CF64DE-24E1-456A-8778-D9484B6D9AA2}"/>
            <msink:destinationLink direction="from" ref="{807141B6-54F3-4F71-8BC5-5B4710AEE986}"/>
          </msink:context>
        </emma:interpretation>
      </emma:emma>
    </inkml:annotationXML>
    <inkml:trace contextRef="#ctx0" brushRef="#br0">0 84 1935 0,'0'0'2064'0,"0"0"-129"16,0 0-129-16,0 0-516 15,0 0-258-15,0 0-387 16,0 0-258-16,0 0 0 15,0 0-129-15,0 0 0 16,0 0 0-16,11-9 0 16,10 8 258-16,-1-8-129 15,12 7 129-15,-2-6-129 0,9 4 0 16,1-3 129-1,6 2-258-15,0 3 0 16,4-2-129-16,-1 1 0 16,3 2 129-16,0-3 0 0,5 4-129 15,0-4 0-15,5 2 0 16,-1-4 0-16,3 4 129 15,4-4-129-15,3 3 0 16,0 0 0-16,2 3 0 16,-1 0 0-16,1 0 0 15,3 0 0-15,0 7 129 16,-5 0-129-16,3 1 0 15,-1-3-129-15,3 1 129 16,1-1 0-16,5 2 0 16,0-7 0-16,2 0 0 15,2 0 0-15,4 0 0 16,-5 0 0-16,4 0 0 0,-6 0 0 15,3 0 0-15,-3 0-129 16,3 0 129-16,-3 0-129 16,4-4 0-16,2 1 129 15,-1-5-129-15,3 1 0 16,-6 3 0-16,-1-1 0 15,-5 3 0-15,-7 2 0 16,-4 0 0-16,-6 0 129 16,0 1-129-16,-9 5 0 15,3 1 0-15,-3 0 129 16,1 0-129-16,-2-1 0 15,0 4 0-15,-1-3 129 16,-2-1-129-16,-6 1 0 0,-1 0 129 16,-7 0-129-16,-2 4 0 15,-4-4 0-15,-1 1 129 16,1 2-129-1,2-2 0-15,1-1 129 0,-1 0-129 16,7-2 129-16,0 1-129 16,7 0 129-16,-3 0-129 15,-4-3 0-15,2 2 0 16,-2 1 129-16,-4 1-129 15,-2 1 0-15,0 0 0 16,-4-1 129-16,4 1-129 16,-1 3 0-16,6 0 258 15,-3-1-258-15,6 3 129 0,1 0-129 16,3-1 129-1,-1 3-129-15,-2 0 129 16,-2 0-129-16,-1 4 0 16,-1-1 0-16,-6 3 0 0,-4 2 0 15,-1-1 129-15,-3 1-129 16,-2 5 0-16,-1-2 129 15,-2 0-258-15,-1 1 258 16,-3 1-258-16,4-4 129 16,-1 4-129-16,2-5 258 15,-3-1-258-15,1 3 129 16,-3-2 0-16,-1 1 0 15,0 2 0-15,-5-1 0 16,-2 3 0-16,-3 0 0 16,0 4 0-16,-3 0 0 15,0-1 0-15,0 1 0 16,0-2 129-16,0-4-258 0,-4 5 258 15,-1-6-129-15,-2-3 0 16,3 1 0-16,-4-2 0 16,-2 1 0-16,-1 0 0 15,-5-4 129-15,4 2-129 16,-2-2 0-16,-2-1 0 15,0-3 0-15,-1 0 0 16,-1 2 0-16,2-6 129 16,-3 1-129-16,1 1 0 15,-5-2 0-15,3 0 0 16,-1-2 0-16,-1 1 0 15,0-2 0-15,1 0 129 0,-5 1-129 16,-3-2 0-16,2 1 0 16,-1-3 0-16,-4 2 0 15,1 0 0-15,-4-1 0 16,-1 1 0-16,1-2 0 15,-2 0 0-15,-2 3 0 16,-2-4 0-16,-5 1 0 16,-3-1 0-16,-3 4 0 15,-2-2 0-15,-4-1 0 16,-1 3 0-16,-2 0 0 15,-1-3 129-15,0 3-258 16,-1-1 129-16,0 2 0 16,-5 0 0-16,-2 0 0 0,-1 0 0 15,-2-1 0-15,-2 7 0 16,-6-6 0-1,-6 2 0-15,-3-2 0 16,3 3 0-16,-3-4 0 0,0 1 0 16,0-1 0-16,0 1 0 15,0 0 0-15,-2-1 0 16,5 0 129-16,-3 0-129 15,1 1 0-15,-2 0 129 16,-4 2-129-16,-3-2 0 16,0 2 0-16,0-3 0 15,2 5 0-15,1-4-129 16,2 3 129-16,1-3-129 15,7-1 129-15,-2 3 0 16,6-2 0-16,2 3 0 16,0-4 0-16,-2 0 0 15,2 3 0-15,-1-3 129 0,2 0-129 16,1 0 0-16,4 0 0 15,4-2 0-15,2 1 0 16,4-2 0-16,5-1 0 16,7-2 0-16,5 3 0 15,2-2 0-15,6-1 0 16,0 3 0-16,3-3 0 15,5 0 0-15,5-1 0 16,3 0 0-16,3 3 0 16,19-3 0-16,-25 0 0 15,25 0 129-15,0 0-129 16,0 0 0-16,0 0 0 15,0 0 0-15,0 0 0 0,0 0 0 16,0 0 0-16,0 0 0 16,0 0 0-16,0 0 0 15,0 0 0-15,0 0 0 16,0 0 0-16,0 0 0 15,0 0 0-15,0 0 0 16,0 0 0-16,0 0 0 16,0 0 0-16,0 0 0 15,0 0 0-15,0 0 0 16,0 0 0-16,0 0 0 15,0 0 0-15,0 0 0 16,0 0 129-16,0 0-129 16,0 0 0-16,0 0 0 0,0 0 0 15,0 0 0-15,0 0 0 16,0 0 0-1,0 0 0-15,0 0 0 16,0 0 0-16,0 0 0 0,0 0 0 16,0 0 129-16,0 0-129 15,0 0 0-15,0 0 0 16,0 0 0-16,0 0 0 15,0 0 0-15,0 0 129 16,0 0-129-16,0 0-129 16,0 0 258-16,0 0-129 15,0 0 0-15,0 0 0 0,0 0 0 16,0 0 0-1,0 0 0-15,0 0 0 16,0 0 0-16,0 0 0 16,0 0 0-16,0 0 0 15,0 0 0-15,0 0 0 0,0 0 0 16,0 0 0-16,0 0 129 15,0 0-129-15,0 0 0 16,0 0 0-16,0 0 0 16,0 0 0-16,0 0 0 15,0 0 0-15,0 0 0 16,0 0 0-16,0 0 0 15,0 0 0-15,0 0 0 16,0 0 0-16,0 0 0 16,0 0 0-16,0 0 0 15,0 0 0-15,0 0 0 16,0 0 0-16,0 0 0 0,0 0 0 15,0 0 0-15,0 0-129 16,0 0 129-16,0 0 0 16,0 0 129-16,0 0-129 15,0 0 0-15,0 0 0 16,0 0 0-16,0 0 0 15,0 0 0-15,0 0 0 16,0 0 0-16,0 0 0 16,0 0 0-16,0 0 0 15,0 0 0-15,0 0 0 16,0 0 0-16,0 0 0 15,0 0 0-15,0 0 0 16,0 0 0-16,0 0 0 0,0 0 0 16,0 0 0-16,0 0 0 15,0 0 0-15,0 0 0 16,0 0 0-1,0 0 0-15,0 0 0 0,0 0 0 16,0 0 0-16,0 0 129 16,0 0-129-16,0 0 0 15,0 0 0-15,0 0 0 16,0 0 0-16,0 0 0 15,0 0 0-15,0 0 129 16,0 0-129-16,0 0 0 16,-19 0 0-16,19 0 0 15,0 0 0-15,0 0 129 0,0 0-129 16,0 0 0-1,0 0 0-15,0 0 0 16,0 0 0-16,0 0 0 16,0 0 0-16,0 0 0 0,0 0 0 15,0 0 0-15,0 0 0 16,0 0 0-16,0 0 0 15,0 0 0-15,0 0 0 16,0 0 0-16,0 0 0 16,0 0 129-16,0 0-129 15,0 0 0-15,0 0 0 16,0 0 0-16,0 0 0 15,0 0 0-15,0 0 0 16,0 0 0-16,0 0 0 16,0 0 0-16,0 0 0 15,0 0 0-15,0 0 0 16,0 0-129-16,0 0 129 0,0 0 0 15,0 0 0-15,0 0 0 16,0 0 129-16,0 0-129 16,0 0 0-16,0 0 0 15,0 0 0-15,0 0 0 16,0 0 0-16,0 0 0 15,0 0 0-15,0 0 0 16,0 0 0-16,0 0-129 16,0 0 0-16,0 0-258 15,0 0-2580-15,-2 16-1935 16,2-16-645-16,-17-2-387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49.83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61F966-5F6B-4463-BB55-BD55160C8435}" emma:medium="tactile" emma:mode="ink">
          <msink:context xmlns:msink="http://schemas.microsoft.com/ink/2010/main" type="inkDrawing" rotatedBoundingBox="2495,6859 6377,6803 6379,6892 2496,6948" shapeName="Other"/>
        </emma:interpretation>
      </emma:emma>
    </inkml:annotationXML>
    <inkml:trace contextRef="#ctx0" brushRef="#br0">3875 0 774 0,'0'0'2838'15,"0"0"-129"-15,0 0-645 16,0 0-516-16,0 0-387 15,0 0-258-15,0 0-387 16,0 0 0-16,0 0-129 16,0 0-258-16,0 0 258 15,0 0-258-15,0 0 129 16,0 0 0-16,0 0 258 15,0 0-129-15,0 0 129 0,0 0 0 16,0 0 0-16,0 0-129 16,0 0 0-16,0 0-129 15,0 0 129-15,0 0-258 16,0 0 129-16,0 0 0 15,0 0-129-15,0 0 129 16,0 0 0-16,0 0 0 16,0 0 0-16,0 0 0 15,-13 0 0-15,13 0-129 16,-30 0 0-16,9-1-129 15,-5-1 129-15,-4 2-129 16,-2 0 0-16,-3 0 0 16,-3 3 0-16,0 4 0 15,-3 1 0-15,2-1 0 0,1 0-129 16,3-3 258-16,-1 4-258 15,3-5 258-15,-1 1-129 16,3-1 0-16,-2-2 0 16,-2-1 0-16,-3 3 129 15,1-2-129-15,-4 2 129 16,2 0-129-16,-5 2 0 15,-1-4 129-15,-2 1-129 16,1 2 129-16,0-3-129 16,2-1 0-16,0 0 258 15,-2 0-258-15,3 0 0 0,4 0 0 16,1 0 129-16,-2 0-129 15,-1-1 0-15,-1 1 0 16,-4 0 0 0,1 0 0-16,-4 0 129 0,0 0-129 15,-4 0 0-15,1 0 129 16,-4 0-129-16,3 0 0 15,-1 0 129-15,-1 0-129 16,1 0 0-16,0 1 0 16,0 3 129-16,2-2-129 15,0-1 0-15,-3 5 0 16,1-2 129-16,-1 0-129 15,-2 0 0-15,1 1 0 0,-2 1 0 16,-2-3 0 0,-3-2 0-16,4 3 0 15,1-4 129-15,-1 3-129 16,4-3 0-16,1 0 0 0,2 0 0 15,5-3 0-15,2-4 0 16,1 3 129-16,-2-4-129 16,7 4 0-16,2 1 0 15,-4-1 0-15,3 3 0 16,2-1 0-16,-2 2 0 15,5-1 129-15,0-2-129 16,-2 3 0-16,5-1 0 16,5 1 0-16,1-2 0 15,-1 0 0-15,3 0 129 16,3 1-129-16,0-4 0 15,3 4 0-15,-3 0 0 16,0-3 0-16,3 3 0 0,-1-1 0 16,17 2 0-16,-30-1 129 15,12-2-258-15,18 3 129 16,-28-4 129-16,28 4-129 15,-27 0 0-15,27 0 0 16,-24-1 0-16,24 1 0 16,-23-2 0-16,23 2 0 15,0 0 0-15,-18-1 129 16,18 1-129-16,0 0 0 15,0 0 0-15,0 0 129 16,0 0-129-16,0 0 0 16,0 0 0-16,0 0 0 15,0 0 0-15,0 0 0 0,0 0 0 16,0 0 0-16,0 0 0 15,0 0 129-15,0 0-129 16,0 0 0 0,0 0 0-16,0 0 0 0,0 0 0 15,0 0 0-15,0 0 0 16,0 0 0-16,0 0 0 15,0 0 0-15,0 0 0 16,0 0 0-16,0 0 0 16,0 0 0-16,0 0 0 15,0 0 0-15,0 0-129 16,0 0 129-16,0 0 0 15,0 0 0-15,0 0-129 0,0 0 0 16,0 12-387 0,0-12-2709-16,0 0-1806 15,0 22-387-15,0-22-387 16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5.77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D12769F-2F5B-49E2-B5F5-656E5ADAF005}" emma:medium="tactile" emma:mode="ink">
          <msink:context xmlns:msink="http://schemas.microsoft.com/ink/2010/main" type="inkDrawing" rotatedBoundingBox="13990,7266 21852,7514 21845,7735 13983,7488" semanticType="strikethrough" shapeName="Other">
            <msink:destinationLink direction="to" ref="{6C36A617-10FD-4D72-89A5-806ECCEEAE84}"/>
            <msink:destinationLink direction="from" ref="{6C36A617-10FD-4D72-89A5-806ECCEEAE84}"/>
            <msink:destinationLink direction="with" ref="{114533D3-F4F9-4455-87A7-57A62F6E6450}"/>
            <msink:destinationLink direction="with" ref="{11D060CB-2343-4E41-90E2-AEE34623BF12}"/>
          </msink:context>
        </emma:interpretation>
      </emma:emma>
    </inkml:annotationXML>
    <inkml:trace contextRef="#ctx0" brushRef="#br0">3 2 1806 0,'11'-18'2580'15,"-11"18"-129"-15,0 0-387 16,0 0-645-16,0 0 0 15,2-17-387-15,-2 17-387 16,0 0 129-16,0 0-387 16,0 0-129-16,6 19 129 15,-6-19 0-15,21 18-129 16,-3-11 129-16,8 6 0 15,5-9 0-15,12 2 129 16,11-6-129-16,15 0 258 16,2-6-258-16,20 1 0 15,2-5 0-15,13 8-129 16,1-4 129-16,12 6-258 0,2 0 129 15,4 12-258-15,10-2 129 16,2 5 0 0,2-1 0-16,8 3-129 15,3 0 258-15,11-2-258 0,4-3 129 16,9 2 258-16,-1-2-258 15,8 2 0-15,2-2 0 16,7 4 0-16,-1-3-129 16,4 1 129-16,-6 3 0 15,-1-1-129-15,-4 1 129 16,4 2-129-16,-6-3 0 15,2-4 0-15,2-1 129 16,-1-4-129-16,3-7 0 16,2 0 129-16,1-6 0 15,3-6-129-15,0 0 129 16,-1-4-129-16,-9 0 0 0,-2 4 0 15,-11 1 0-15,-5 3 0 16,-7-1 0-16,-14 3 0 16,-10 3 0-16,-10-1 0 15,-9 1 0-15,-11 3 0 16,-14-4 0-16,-12 0 0 15,-17 4 0-15,-11-2 0 16,-14 2 0-16,-12-1 0 16,-23 1-258-16,0 0-516 15,23 0-1806-15,-23 0-2322 16,-15 0-516-16,-4 1 0 15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26.86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DB573BD-E3D0-4442-969C-885B3E178B39}" emma:medium="tactile" emma:mode="ink">
          <msink:context xmlns:msink="http://schemas.microsoft.com/ink/2010/main" type="inkDrawing" rotatedBoundingBox="14001,9599 22690,9797 22687,9902 13999,9704" shapeName="Other">
            <msink:destinationLink direction="with" ref="{1DCD9624-78A6-4725-A404-28CD5436588D}"/>
            <msink:destinationLink direction="with" ref="{EFB2955D-D5A2-40A8-9CCB-6B4668424199}"/>
            <msink:destinationLink direction="from" ref="{BC23CA47-B21D-411A-A20D-B9C78560F6D2}"/>
            <msink:destinationLink direction="to" ref="{BC23CA47-B21D-411A-A20D-B9C78560F6D2}"/>
          </msink:context>
        </emma:interpretation>
      </emma:emma>
    </inkml:annotationXML>
    <inkml:trace contextRef="#ctx0" brushRef="#br0">-5 0 903 0,'0'0'3870'16,"0"0"-516"-16,0 0-2193 16,0 0-258-16,0 0-129 15,-12 8 0-15,12-8-258 16,0 0 129-16,-10 18-258 15,10-18 258-15,0 0-129 16,2 19-129-16,-2-19 258 0,39 4-258 16,-6-4 258-16,18 0 0 15,11-4-129-15,18 4 0 16,4-6 129-16,17 6-129 15,5-1 0-15,16 1-129 16,3 1 0-16,18 12-129 16,6-6 129-16,18 3-258 15,15-3 0-15,17-1 258 16,11-2-258-16,21-2 0 15,9-2 0-15,7 0 0 16,4 0-129-16,5 0 129 16,-3-2 0-16,-3 2 0 0,-5-3-129 15,-8 3 129-15,-6 0 0 16,1 7 0-16,-4 4-129 15,-2 0 129 1,-4-1 0-16,11 2-129 16,-3-4 129-16,4 3-129 0,0 1 0 15,-8-2 0-15,-1-3 0 16,-9 3 0-16,-7-4 0 15,-10 1 0-15,-14 2 0 16,-8-2 0-16,-14-2 129 16,-10-1-129-16,-12-2 0 15,-10-2 129-15,-17 2-129 16,-12-2 129-16,-16 3-129 0,-15-3 0 15,-16 0 0 1,-14 0 0-16,-11 0-129 16,-30 0-258-16,29 0-1677 15,-29 0-2451-15,-11-23-645 0,-10-5-258 16,-20-16-258-16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2:00.20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825F1E8-C044-4605-A4F3-64EF2ED7E05B}" emma:medium="tactile" emma:mode="ink">
          <msink:context xmlns:msink="http://schemas.microsoft.com/ink/2010/main" type="writingRegion" rotatedBoundingBox="7789,7179 8917,7142 8928,7461 7800,7498">
            <msink:destinationLink direction="with" ref="{DE077682-FDF1-4C7C-8CAA-66062C53D881}"/>
          </msink:context>
        </emma:interpretation>
      </emma:emma>
    </inkml:annotationXML>
    <inkml:traceGroup>
      <inkml:annotationXML>
        <emma:emma xmlns:emma="http://www.w3.org/2003/04/emma" version="1.0">
          <emma:interpretation id="{4DC1AF0C-6FCA-49B8-9EC8-D4D0CCBE9FF2}" emma:medium="tactile" emma:mode="ink">
            <msink:context xmlns:msink="http://schemas.microsoft.com/ink/2010/main" type="paragraph" rotatedBoundingBox="7789,7179 8917,7142 8928,7461 7800,74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8338EC-0A17-423A-8CA0-03514FA170C6}" emma:medium="tactile" emma:mode="ink">
              <msink:context xmlns:msink="http://schemas.microsoft.com/ink/2010/main" type="line" rotatedBoundingBox="7789,7179 8917,7142 8928,7461 7800,7498"/>
            </emma:interpretation>
          </emma:emma>
        </inkml:annotationXML>
        <inkml:traceGroup>
          <inkml:annotationXML>
            <emma:emma xmlns:emma="http://www.w3.org/2003/04/emma" version="1.0">
              <emma:interpretation id="{F16390BE-CB1C-4F1D-86B8-07E7EDFC02E6}" emma:medium="tactile" emma:mode="ink">
                <msink:context xmlns:msink="http://schemas.microsoft.com/ink/2010/main" type="inkWord" rotatedBoundingBox="7789,7179 8917,7142 8928,7461 7800,7498">
                  <msink:destinationLink direction="to" ref="{D728B46B-793E-4D3B-B48F-609FB0FBBDF8}"/>
                </msink:context>
              </emma:interpretation>
              <emma:one-of disjunction-type="recognition" id="oneOf0">
                <emma:interpretation id="interp0" emma:lang="en-IN" emma:confidence="0">
                  <emma:literal>un</emma:literal>
                </emma:interpretation>
                <emma:interpretation id="interp1" emma:lang="en-IN" emma:confidence="0">
                  <emma:literal>nn</emma:literal>
                </emma:interpretation>
                <emma:interpretation id="interp2" emma:lang="en-IN" emma:confidence="0">
                  <emma:literal>on</emma:literal>
                </emma:interpretation>
                <emma:interpretation id="interp3" emma:lang="en-IN" emma:confidence="0">
                  <emma:literal>an</emma:literal>
                </emma:interpretation>
                <emma:interpretation id="interp4" emma:lang="en-IN" emma:confidence="0">
                  <emma:literal>mn</emma:literal>
                </emma:interpretation>
              </emma:one-of>
            </emma:emma>
          </inkml:annotationXML>
          <inkml:trace contextRef="#ctx0" brushRef="#br0">0 62 1677 0,'24'-34'5160'0,"-24"34"-129"16,11-28-258-16,-11 28-3999 16,0 0-129-16,2 16 0 15,7 14-387-15,-9 0 0 16,6 10-258-16,-3 2 129 15,5-1 0-15,-3-4 0 16,5-4-129-16,-2-11 129 0,3-3 129 16,-11-19 0-16,22 7 0 15,-22-7 0 1,30-18 0-16,-11-12-129 15,1-7 129-15,2-4-258 0,5-2 129 16,-3 0-129-16,-2 6 129 16,-1 4-129-16,-6 11 258 15,-15 22-258-15,23-3 0 16,-19 13 0-16,-2 14 129 15,1 0-129-15,-1 4-129 16,1-2 258-16,5-1-129 16,3-10 0-16,-11-15 0 15,33 11 129-15,-6-11 0 16,3-5-129-16,6-12 258 15,2 1-258-15,2-4 129 16,-6 3-129-16,-2 3 129 16,-2 9-258-16,-9 5 129 0,-4 5 0 15,-8 14-129-15,-2-1 129 16,-3 3 0-16,-4-21 0 15,10 31-129-15,-10-31 258 16,17 0 0-16,-17 0-129 16,35-24 129-16,-17-1 0 15,7-3 0-15,-3 0-129 16,0 2 129-16,-1 4-258 15,-2 6 129-15,-19 16 0 16,30 9 0-16,-18 13 129 16,2 5-387-16,2 9 129 15,2-3-516-15,15 16-1806 16,-2-7-2580-16,-2-17-258 0,2 1-645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1T08:33:55.4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728B46B-793E-4D3B-B48F-609FB0FBBDF8}" emma:medium="tactile" emma:mode="ink">
          <msink:context xmlns:msink="http://schemas.microsoft.com/ink/2010/main" type="inkDrawing" rotatedBoundingBox="2009,9826 8581,9471 8603,9877 2031,10233" semanticType="callout" shapeName="Other">
            <msink:sourceLink direction="from" ref="{EBE0E4EA-52DD-4641-9DDA-883AF49627F4}"/>
            <msink:sourceLink direction="to" ref="{F16390BE-CB1C-4F1D-86B8-07E7EDFC02E6}"/>
          </msink:context>
        </emma:interpretation>
      </emma:emma>
    </inkml:annotationXML>
    <inkml:trace contextRef="#ctx0" brushRef="#br0">0 503 2322 0,'0'0'2709'0,"0"0"-774"16,0 0-258-16,0 0 0 16,0 0 0-16,0 0-387 15,0 0-258-15,0 0-516 16,0 0 129-16,0 0-258 15,0 0-129-15,0 0 129 16,0 0-129-16,0 0 0 16,0 0 0-16,0 0 0 15,0 0 0-15,0 0 0 16,22-7 129-16,-22 7-129 15,25 0-129-15,-7 0 129 16,-3 0-129-16,4 0 129 0,0 0-129 16,2 0 0-16,1 0 0 15,7 0 129-15,-4 0-129 16,5 0 0-16,6 0 0 15,5 0 0-15,2 0 0 16,3 0 0-16,1 0 0 16,4 0-129-16,1 1 129 15,2 0 0-15,-2-1-129 16,3 3 129-16,4-3 0 15,4 0 0-15,0 0 129 16,3 0-129-16,6-5-129 16,2 0 129-16,3 3 0 15,7-1-129-15,3-1 0 0,0 0 0 16,6 1 129-16,2 1-129 15,-2-1 0-15,0-1 0 16,1-3 129 0,-1 4-129-16,-5-2 0 0,3-1 129 15,-5-1-129-15,5-1 129 16,0 1-129-16,6-4 129 15,-1 4-129-15,2-1 129 16,2 0-129-16,1 1 0 16,1 0 129-16,0-1-129 15,-4 2 0-15,0 0 0 16,-4-3 129-16,3 4-129 15,-1 1 0-15,1-5 0 0,-3 3 0 16,4 0 0 0,-1 4 0-16,-1-4 129 15,-3 3-129-15,4 0 0 16,-4 3 0-16,-3-2 129 0,2 0-129 15,0 2 0-15,-4-1 0 16,2-1 0-16,3 0 0 16,-1-5 129-16,0 4-129 15,-2-1 0-15,-5 1 0 16,0-2 0-16,-1 1 0 15,-5 1 0-15,-4-2 129 16,-6 4-129-16,-4-1 0 16,-2-1 0-16,-4 2 0 15,-4 0 0-15,-5-1 0 16,-2 2 0-16,-4-3 0 15,-4 3 0-15,-7-1 0 16,0 1 0-16,-8-3 0 0,-1 3 0 16,-2 0 0-16,0 0 0 15,4 0 0-15,-3 0 0 16,1 0 0-1,1 0 0-15,-1 0 129 0,-4 0-129 16,-2 0 0-16,-18 0 0 16,22 0 0-16,-22 0 0 15,0 0 0-15,0 0 0 16,0 0 129-16,0 0-129 15,0 0 0-15,0 0 129 16,0 0-129-16,0 0 129 16,0 0-129-16,0 0 0 0,0 0 0 15,0 0 0-15,0 0 0 16,0 0 0-16,0 0-129 15,9-15 129-15,-9 15-129 16,0-21 129 0,0 21-129-16,-4-24 129 0,4 24-129 15,-22-32 0-15,7 15 129 16,-2-1 0-16,-5 1 0 15,-2 5-129-15,-1-3 129 16,1 4 0-16,0 1 0 16,1 2 0-16,2-3 0 15,5 4 0-15,16 7 0 16,-25-13 0-16,25 13 0 0,0 0 0 15,-17-11 0-15,17 11 0 16,0 0 0 0,0 0 0-16,0 0 0 15,0 0-129-15,0 0 129 0,0 0 0 16,0 0-129-16,0 0 129 15,0 0-129-15,12 1 129 16,-12-1 0-16,24 16 0 16,-7-9 0-16,2 2 0 15,2 0 0-15,1-1 0 16,0-1 0-16,0 3 0 15,5-2 0-15,-1 0 0 16,-1-1 0-16,-2 1 0 16,-2 2 0-16,1 1 129 15,-4-3-129-15,-18-8 0 16,26 22 0-16,-26-22 129 15,18 15-129-15,-18-15 0 0,0 0 0 16,11 18 0-16,-11-18 0 16,0 0 0-16,0 0 129 15,0 0-129-15,0 0 258 16,0 0-258-16,0 15 129 15,0-15-129-15,0 0 258 16,-13 15-258-16,13-15-129 16,-23 15 258-16,5-4-129 15,-1 0-129-15,-3 0 129 16,-2 5 129-16,-3-2-129 15,-1 4 0-15,1-3 0 16,2 3 0-16,3-3 0 16,3-3 0-16,19-12 0 0,-26 18 0 15,26-18 0-15,0 0 0 16,0 0-129-16,0 0 129 15,-15 18 0-15,15-18 0 16,0 0-258-16,0 0-129 16,0 0-2451-16,0 0-2193 15,6-9-516-15,-3-9-258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3.emf"/><Relationship Id="rId21" Type="http://schemas.openxmlformats.org/officeDocument/2006/relationships/image" Target="../media/image14.emf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7.emf"/><Relationship Id="rId50" Type="http://schemas.openxmlformats.org/officeDocument/2006/relationships/customXml" Target="../ink/ink25.xml"/><Relationship Id="rId55" Type="http://schemas.openxmlformats.org/officeDocument/2006/relationships/image" Target="../media/image31.emf"/><Relationship Id="rId7" Type="http://schemas.openxmlformats.org/officeDocument/2006/relationships/image" Target="../media/image7.emf"/><Relationship Id="rId12" Type="http://schemas.openxmlformats.org/officeDocument/2006/relationships/customXml" Target="../ink/ink6.xml"/><Relationship Id="rId17" Type="http://schemas.openxmlformats.org/officeDocument/2006/relationships/image" Target="../media/image12.emf"/><Relationship Id="rId25" Type="http://schemas.openxmlformats.org/officeDocument/2006/relationships/image" Target="../media/image16.emf"/><Relationship Id="rId33" Type="http://schemas.openxmlformats.org/officeDocument/2006/relationships/image" Target="../media/image20.emf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8.emf"/><Relationship Id="rId41" Type="http://schemas.openxmlformats.org/officeDocument/2006/relationships/image" Target="../media/image24.emf"/><Relationship Id="rId54" Type="http://schemas.openxmlformats.org/officeDocument/2006/relationships/customXml" Target="../ink/ink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9.emf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2.emf"/><Relationship Id="rId40" Type="http://schemas.openxmlformats.org/officeDocument/2006/relationships/customXml" Target="../ink/ink20.xml"/><Relationship Id="rId45" Type="http://schemas.openxmlformats.org/officeDocument/2006/relationships/image" Target="../media/image26.emf"/><Relationship Id="rId53" Type="http://schemas.openxmlformats.org/officeDocument/2006/relationships/image" Target="../media/image30.emf"/><Relationship Id="rId5" Type="http://schemas.openxmlformats.org/officeDocument/2006/relationships/image" Target="../media/image6.emf"/><Relationship Id="rId15" Type="http://schemas.openxmlformats.org/officeDocument/2006/relationships/image" Target="../media/image11.emf"/><Relationship Id="rId23" Type="http://schemas.openxmlformats.org/officeDocument/2006/relationships/image" Target="../media/image15.emf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8.emf"/><Relationship Id="rId57" Type="http://schemas.openxmlformats.org/officeDocument/2006/relationships/image" Target="../media/image32.emf"/><Relationship Id="rId10" Type="http://schemas.openxmlformats.org/officeDocument/2006/relationships/customXml" Target="../ink/ink5.xml"/><Relationship Id="rId19" Type="http://schemas.openxmlformats.org/officeDocument/2006/relationships/image" Target="../media/image13.emf"/><Relationship Id="rId31" Type="http://schemas.openxmlformats.org/officeDocument/2006/relationships/image" Target="../media/image19.emf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4" Type="http://schemas.openxmlformats.org/officeDocument/2006/relationships/customXml" Target="../ink/ink2.xml"/><Relationship Id="rId9" Type="http://schemas.openxmlformats.org/officeDocument/2006/relationships/image" Target="../media/image8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7.emf"/><Relationship Id="rId30" Type="http://schemas.openxmlformats.org/officeDocument/2006/relationships/customXml" Target="../ink/ink15.xml"/><Relationship Id="rId35" Type="http://schemas.openxmlformats.org/officeDocument/2006/relationships/image" Target="../media/image21.emf"/><Relationship Id="rId43" Type="http://schemas.openxmlformats.org/officeDocument/2006/relationships/image" Target="../media/image25.emf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9.emf"/><Relationship Id="rId3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18" Type="http://schemas.openxmlformats.org/officeDocument/2006/relationships/image" Target="../media/image88.png"/><Relationship Id="rId3" Type="http://schemas.openxmlformats.org/officeDocument/2006/relationships/image" Target="../media/image73.png"/><Relationship Id="rId21" Type="http://schemas.openxmlformats.org/officeDocument/2006/relationships/image" Target="../media/image91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png"/><Relationship Id="rId2" Type="http://schemas.openxmlformats.org/officeDocument/2006/relationships/image" Target="../media/image72.png"/><Relationship Id="rId16" Type="http://schemas.openxmlformats.org/officeDocument/2006/relationships/image" Target="../media/image86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94.png"/><Relationship Id="rId5" Type="http://schemas.openxmlformats.org/officeDocument/2006/relationships/image" Target="../media/image75.png"/><Relationship Id="rId15" Type="http://schemas.openxmlformats.org/officeDocument/2006/relationships/image" Target="../media/image85.png"/><Relationship Id="rId23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9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Relationship Id="rId22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772400" cy="1470025"/>
          </a:xfrm>
        </p:spPr>
        <p:txBody>
          <a:bodyPr/>
          <a:lstStyle/>
          <a:p>
            <a:r>
              <a:rPr lang="en-US" dirty="0"/>
              <a:t>Integer multicommodity flow in series-parallel graphs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3048000"/>
            <a:ext cx="6400800" cy="6858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Nikhil Kumar, IITD</a:t>
            </a:r>
          </a:p>
          <a:p>
            <a:r>
              <a:rPr lang="en-US" dirty="0"/>
              <a:t>Joint work with </a:t>
            </a:r>
            <a:r>
              <a:rPr lang="en-US" dirty="0" err="1"/>
              <a:t>Hannaneh</a:t>
            </a:r>
            <a:r>
              <a:rPr lang="en-US" dirty="0"/>
              <a:t> </a:t>
            </a:r>
            <a:r>
              <a:rPr lang="en-US" dirty="0" err="1"/>
              <a:t>Akrami</a:t>
            </a:r>
            <a:r>
              <a:rPr lang="en-US" dirty="0"/>
              <a:t> (Sharif U), Naveen Garg (IITD)</a:t>
            </a:r>
          </a:p>
        </p:txBody>
      </p:sp>
    </p:spTree>
    <p:extLst>
      <p:ext uri="{BB962C8B-B14F-4D97-AF65-F5344CB8AC3E}">
        <p14:creationId xmlns:p14="http://schemas.microsoft.com/office/powerpoint/2010/main" val="151607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At the end of Phase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701053"/>
                <a:ext cx="4404151" cy="3429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Blue &amp; pink demands are </a:t>
                </a:r>
                <a:r>
                  <a:rPr lang="en-US" i="1" dirty="0">
                    <a:latin typeface="Calibri Light" panose="020F0302020204030204" pitchFamily="34" charset="0"/>
                  </a:rPr>
                  <a:t>partially routed </a:t>
                </a:r>
                <a:r>
                  <a:rPr lang="en-US" dirty="0">
                    <a:latin typeface="Calibri Light" panose="020F0302020204030204" pitchFamily="34" charset="0"/>
                  </a:rPr>
                  <a:t>while the others are </a:t>
                </a:r>
                <a:r>
                  <a:rPr lang="en-US" i="1" dirty="0">
                    <a:latin typeface="Calibri Light" panose="020F0302020204030204" pitchFamily="34" charset="0"/>
                  </a:rPr>
                  <a:t>fully routed</a:t>
                </a:r>
                <a:r>
                  <a:rPr lang="en-US" dirty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Excess capacity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𝑒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 Light" panose="020F0302020204030204" pitchFamily="34" charset="0"/>
                  </a:rPr>
                  <a:t> is available between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𝑠</m:t>
                    </m:r>
                    <m:r>
                      <a:rPr lang="en-US" sz="2800" i="1" dirty="0" smtClean="0">
                        <a:latin typeface="Cambria Math"/>
                      </a:rPr>
                      <m:t>, </m:t>
                    </m:r>
                    <m:r>
                      <a:rPr lang="en-US" sz="280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>
                    <a:latin typeface="Calibri Light" panose="020F0302020204030204" pitchFamily="34" charset="0"/>
                  </a:rPr>
                  <a:t>. Can be used to complete routing of partially routed demands.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701053"/>
                <a:ext cx="4404151" cy="3429000"/>
              </a:xfrm>
              <a:blipFill rotWithShape="1">
                <a:blip r:embed="rId2"/>
                <a:stretch>
                  <a:fillRect l="-3601" t="-2309" r="-4294" b="-4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111336" y="1828800"/>
            <a:ext cx="3848621" cy="1735810"/>
            <a:chOff x="5158683" y="1219200"/>
            <a:chExt cx="3848621" cy="1735810"/>
          </a:xfrm>
        </p:grpSpPr>
        <p:sp>
          <p:nvSpPr>
            <p:cNvPr id="5" name="Oval 4"/>
            <p:cNvSpPr/>
            <p:nvPr/>
          </p:nvSpPr>
          <p:spPr>
            <a:xfrm>
              <a:off x="6696520" y="121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257800" y="194969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839200" y="194057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5" idx="3"/>
              <a:endCxn id="6" idx="7"/>
            </p:cNvCxnSpPr>
            <p:nvPr/>
          </p:nvCxnSpPr>
          <p:spPr>
            <a:xfrm flipH="1">
              <a:off x="5322841" y="1284241"/>
              <a:ext cx="1384838" cy="676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5" idx="6"/>
              <a:endCxn id="14" idx="2"/>
            </p:cNvCxnSpPr>
            <p:nvPr/>
          </p:nvCxnSpPr>
          <p:spPr>
            <a:xfrm>
              <a:off x="6772720" y="1257300"/>
              <a:ext cx="620921" cy="23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  <a:endCxn id="16" idx="2"/>
            </p:cNvCxnSpPr>
            <p:nvPr/>
          </p:nvCxnSpPr>
          <p:spPr>
            <a:xfrm>
              <a:off x="5322841" y="2014732"/>
              <a:ext cx="1010972" cy="685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3"/>
              <a:endCxn id="15" idx="7"/>
            </p:cNvCxnSpPr>
            <p:nvPr/>
          </p:nvCxnSpPr>
          <p:spPr>
            <a:xfrm flipH="1">
              <a:off x="7828643" y="2005618"/>
              <a:ext cx="1021716" cy="652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7" idx="6"/>
              <a:endCxn id="7" idx="2"/>
            </p:cNvCxnSpPr>
            <p:nvPr/>
          </p:nvCxnSpPr>
          <p:spPr>
            <a:xfrm>
              <a:off x="8209763" y="1958805"/>
              <a:ext cx="629437" cy="19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7055107" y="264987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393641" y="1221511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763602" y="2647233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333813" y="266256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3" idx="6"/>
              <a:endCxn id="15" idx="2"/>
            </p:cNvCxnSpPr>
            <p:nvPr/>
          </p:nvCxnSpPr>
          <p:spPr>
            <a:xfrm flipV="1">
              <a:off x="7131307" y="2685333"/>
              <a:ext cx="632295" cy="2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6"/>
              <a:endCxn id="13" idx="2"/>
            </p:cNvCxnSpPr>
            <p:nvPr/>
          </p:nvCxnSpPr>
          <p:spPr>
            <a:xfrm flipV="1">
              <a:off x="6410013" y="2687978"/>
              <a:ext cx="645094" cy="12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5"/>
              <a:endCxn id="7" idx="1"/>
            </p:cNvCxnSpPr>
            <p:nvPr/>
          </p:nvCxnSpPr>
          <p:spPr>
            <a:xfrm>
              <a:off x="7458682" y="1286552"/>
              <a:ext cx="1391677" cy="665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58683" y="196874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47296" y="2019035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t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696520" y="194057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393641" y="192941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971107" y="194057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>
              <a:stCxn id="22" idx="6"/>
              <a:endCxn id="23" idx="2"/>
            </p:cNvCxnSpPr>
            <p:nvPr/>
          </p:nvCxnSpPr>
          <p:spPr>
            <a:xfrm flipV="1">
              <a:off x="6772720" y="1967518"/>
              <a:ext cx="620921" cy="11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6"/>
              <a:endCxn id="22" idx="2"/>
            </p:cNvCxnSpPr>
            <p:nvPr/>
          </p:nvCxnSpPr>
          <p:spPr>
            <a:xfrm>
              <a:off x="6047307" y="1978677"/>
              <a:ext cx="6492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8133563" y="192070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3" idx="6"/>
              <a:endCxn id="27" idx="2"/>
            </p:cNvCxnSpPr>
            <p:nvPr/>
          </p:nvCxnSpPr>
          <p:spPr>
            <a:xfrm flipV="1">
              <a:off x="7469841" y="1958805"/>
              <a:ext cx="663722" cy="87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6" idx="6"/>
              <a:endCxn id="24" idx="2"/>
            </p:cNvCxnSpPr>
            <p:nvPr/>
          </p:nvCxnSpPr>
          <p:spPr>
            <a:xfrm flipV="1">
              <a:off x="5334000" y="1978677"/>
              <a:ext cx="637107" cy="91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3" idx="0"/>
              <a:endCxn id="23" idx="3"/>
            </p:cNvCxnSpPr>
            <p:nvPr/>
          </p:nvCxnSpPr>
          <p:spPr>
            <a:xfrm flipV="1">
              <a:off x="7093207" y="1994459"/>
              <a:ext cx="311593" cy="6554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2" idx="0"/>
              <a:endCxn id="14" idx="3"/>
            </p:cNvCxnSpPr>
            <p:nvPr/>
          </p:nvCxnSpPr>
          <p:spPr>
            <a:xfrm flipV="1">
              <a:off x="6734620" y="1286552"/>
              <a:ext cx="670180" cy="6540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5" idx="3"/>
              <a:endCxn id="16" idx="0"/>
            </p:cNvCxnSpPr>
            <p:nvPr/>
          </p:nvCxnSpPr>
          <p:spPr>
            <a:xfrm flipH="1">
              <a:off x="6371913" y="1284241"/>
              <a:ext cx="335766" cy="137832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24" idx="0"/>
              <a:endCxn id="27" idx="1"/>
            </p:cNvCxnSpPr>
            <p:nvPr/>
          </p:nvCxnSpPr>
          <p:spPr>
            <a:xfrm rot="5400000" flipH="1" flipV="1">
              <a:off x="7072608" y="868464"/>
              <a:ext cx="8713" cy="2135515"/>
            </a:xfrm>
            <a:prstGeom prst="curvedConnector3">
              <a:avLst>
                <a:gd name="adj1" fmla="val 2851739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16" idx="7"/>
              <a:endCxn id="15" idx="0"/>
            </p:cNvCxnSpPr>
            <p:nvPr/>
          </p:nvCxnSpPr>
          <p:spPr>
            <a:xfrm rot="5400000" flipH="1" flipV="1">
              <a:off x="7087034" y="1959053"/>
              <a:ext cx="26488" cy="1402848"/>
            </a:xfrm>
            <a:prstGeom prst="curvedConnector3">
              <a:avLst>
                <a:gd name="adj1" fmla="val 963032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739222" y="232216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634701" y="263374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171663" y="232216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66781" y="264723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563609" y="19207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83787" y="192070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5184" y="192070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10739" y="19207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09682" y="19207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33500" y="12192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71188" y="13221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006703" y="135950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</p:grpSp>
      <p:cxnSp>
        <p:nvCxnSpPr>
          <p:cNvPr id="48" name="Straight Connector 47"/>
          <p:cNvCxnSpPr/>
          <p:nvPr/>
        </p:nvCxnSpPr>
        <p:spPr>
          <a:xfrm flipH="1" flipV="1">
            <a:off x="7495473" y="1831112"/>
            <a:ext cx="1334480" cy="66916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304065" y="2667000"/>
            <a:ext cx="121030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286653" y="2530301"/>
            <a:ext cx="719361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8162416" y="2530301"/>
            <a:ext cx="537533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6341994" y="3397234"/>
            <a:ext cx="1412361" cy="2491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7091082" y="2673282"/>
            <a:ext cx="1303833" cy="579106"/>
          </a:xfrm>
          <a:custGeom>
            <a:avLst/>
            <a:gdLst>
              <a:gd name="connsiteX0" fmla="*/ 0 w 1303833"/>
              <a:gd name="connsiteY0" fmla="*/ 545047 h 579106"/>
              <a:gd name="connsiteX1" fmla="*/ 627530 w 1303833"/>
              <a:gd name="connsiteY1" fmla="*/ 527118 h 579106"/>
              <a:gd name="connsiteX2" fmla="*/ 1299883 w 1303833"/>
              <a:gd name="connsiteY2" fmla="*/ 51989 h 579106"/>
              <a:gd name="connsiteX3" fmla="*/ 304800 w 1303833"/>
              <a:gd name="connsiteY3" fmla="*/ 34059 h 57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3833" h="579106">
                <a:moveTo>
                  <a:pt x="0" y="545047"/>
                </a:moveTo>
                <a:cubicBezTo>
                  <a:pt x="205441" y="577170"/>
                  <a:pt x="410883" y="609294"/>
                  <a:pt x="627530" y="527118"/>
                </a:cubicBezTo>
                <a:cubicBezTo>
                  <a:pt x="844177" y="444942"/>
                  <a:pt x="1353671" y="134165"/>
                  <a:pt x="1299883" y="51989"/>
                </a:cubicBezTo>
                <a:cubicBezTo>
                  <a:pt x="1246095" y="-30187"/>
                  <a:pt x="775447" y="1936"/>
                  <a:pt x="304800" y="34059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5132112" y="1730188"/>
            <a:ext cx="1546594" cy="1685365"/>
          </a:xfrm>
          <a:custGeom>
            <a:avLst/>
            <a:gdLst>
              <a:gd name="connsiteX0" fmla="*/ 1546594 w 1546594"/>
              <a:gd name="connsiteY0" fmla="*/ 0 h 1685365"/>
              <a:gd name="connsiteX1" fmla="*/ 4664 w 1546594"/>
              <a:gd name="connsiteY1" fmla="*/ 824753 h 1685365"/>
              <a:gd name="connsiteX2" fmla="*/ 1161112 w 1546594"/>
              <a:gd name="connsiteY2" fmla="*/ 1685365 h 168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6594" h="1685365">
                <a:moveTo>
                  <a:pt x="1546594" y="0"/>
                </a:moveTo>
                <a:cubicBezTo>
                  <a:pt x="807752" y="271929"/>
                  <a:pt x="68911" y="543859"/>
                  <a:pt x="4664" y="824753"/>
                </a:cubicBezTo>
                <a:cubicBezTo>
                  <a:pt x="-59583" y="1105647"/>
                  <a:pt x="550764" y="1395506"/>
                  <a:pt x="1161112" y="1685365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5162366" y="2617694"/>
            <a:ext cx="3772594" cy="1372082"/>
          </a:xfrm>
          <a:custGeom>
            <a:avLst/>
            <a:gdLst>
              <a:gd name="connsiteX0" fmla="*/ 99916 w 3772594"/>
              <a:gd name="connsiteY0" fmla="*/ 8965 h 1372082"/>
              <a:gd name="connsiteX1" fmla="*/ 404716 w 3772594"/>
              <a:gd name="connsiteY1" fmla="*/ 1201271 h 1372082"/>
              <a:gd name="connsiteX2" fmla="*/ 3345140 w 3772594"/>
              <a:gd name="connsiteY2" fmla="*/ 1237130 h 1372082"/>
              <a:gd name="connsiteX3" fmla="*/ 3694763 w 3772594"/>
              <a:gd name="connsiteY3" fmla="*/ 0 h 137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594" h="1372082">
                <a:moveTo>
                  <a:pt x="99916" y="8965"/>
                </a:moveTo>
                <a:cubicBezTo>
                  <a:pt x="-18120" y="502771"/>
                  <a:pt x="-136155" y="996577"/>
                  <a:pt x="404716" y="1201271"/>
                </a:cubicBezTo>
                <a:cubicBezTo>
                  <a:pt x="945587" y="1405965"/>
                  <a:pt x="2796799" y="1437342"/>
                  <a:pt x="3345140" y="1237130"/>
                </a:cubicBezTo>
                <a:cubicBezTo>
                  <a:pt x="3893481" y="1036918"/>
                  <a:pt x="3794122" y="518459"/>
                  <a:pt x="3694763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8292154" y="358124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9983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Phase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6800"/>
            <a:ext cx="4191001" cy="5059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[segment] part of a path between two consecutive tight edges.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 non-tight edge has residual capacity at least 2.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 demand is </a:t>
            </a:r>
            <a:r>
              <a:rPr lang="en-US" i="1" dirty="0">
                <a:latin typeface="Calibri Light" panose="020F0302020204030204" pitchFamily="34" charset="0"/>
              </a:rPr>
              <a:t>incident</a:t>
            </a:r>
            <a:r>
              <a:rPr lang="en-US" dirty="0">
                <a:latin typeface="Calibri Light" panose="020F0302020204030204" pitchFamily="34" charset="0"/>
              </a:rPr>
              <a:t> to a segment if the path along which it is routed contains a vertex of the segment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>
            <a:stCxn id="46" idx="6"/>
            <a:endCxn id="42" idx="2"/>
          </p:cNvCxnSpPr>
          <p:nvPr/>
        </p:nvCxnSpPr>
        <p:spPr>
          <a:xfrm flipV="1">
            <a:off x="5774656" y="2542326"/>
            <a:ext cx="2133487" cy="12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5" idx="6"/>
            <a:endCxn id="43" idx="2"/>
          </p:cNvCxnSpPr>
          <p:nvPr/>
        </p:nvCxnSpPr>
        <p:spPr>
          <a:xfrm>
            <a:off x="5783407" y="3277402"/>
            <a:ext cx="2124522" cy="9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8" idx="6"/>
            <a:endCxn id="44" idx="2"/>
          </p:cNvCxnSpPr>
          <p:nvPr/>
        </p:nvCxnSpPr>
        <p:spPr>
          <a:xfrm>
            <a:off x="5774656" y="4016188"/>
            <a:ext cx="21332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4604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9938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308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89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462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60456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9951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689056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175108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20"/>
          <p:cNvSpPr/>
          <p:nvPr/>
        </p:nvSpPr>
        <p:spPr>
          <a:xfrm>
            <a:off x="5787521" y="4110274"/>
            <a:ext cx="118159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7070056" y="2594490"/>
            <a:ext cx="838200" cy="67984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6838044" y="1510728"/>
            <a:ext cx="1972320" cy="2798936"/>
          </a:xfrm>
          <a:custGeom>
            <a:avLst/>
            <a:gdLst>
              <a:gd name="connsiteX0" fmla="*/ 0 w 1972320"/>
              <a:gd name="connsiteY0" fmla="*/ 230522 h 2798936"/>
              <a:gd name="connsiteX1" fmla="*/ 1665027 w 1972320"/>
              <a:gd name="connsiteY1" fmla="*/ 216874 h 2798936"/>
              <a:gd name="connsiteX2" fmla="*/ 1828800 w 1972320"/>
              <a:gd name="connsiteY2" fmla="*/ 2516522 h 2798936"/>
              <a:gd name="connsiteX3" fmla="*/ 95534 w 1972320"/>
              <a:gd name="connsiteY3" fmla="*/ 2680295 h 27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320" h="2798936">
                <a:moveTo>
                  <a:pt x="0" y="230522"/>
                </a:moveTo>
                <a:cubicBezTo>
                  <a:pt x="680113" y="33198"/>
                  <a:pt x="1360227" y="-164126"/>
                  <a:pt x="1665027" y="216874"/>
                </a:cubicBezTo>
                <a:cubicBezTo>
                  <a:pt x="1969827" y="597874"/>
                  <a:pt x="2090382" y="2105952"/>
                  <a:pt x="1828800" y="2516522"/>
                </a:cubicBezTo>
                <a:cubicBezTo>
                  <a:pt x="1567218" y="2927092"/>
                  <a:pt x="831376" y="2803693"/>
                  <a:pt x="95534" y="268029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6599208" y="2357576"/>
            <a:ext cx="1700789" cy="1130563"/>
          </a:xfrm>
          <a:custGeom>
            <a:avLst/>
            <a:gdLst>
              <a:gd name="connsiteX0" fmla="*/ 0 w 1700789"/>
              <a:gd name="connsiteY0" fmla="*/ 79710 h 1130563"/>
              <a:gd name="connsiteX1" fmla="*/ 1555845 w 1700789"/>
              <a:gd name="connsiteY1" fmla="*/ 100182 h 1130563"/>
              <a:gd name="connsiteX2" fmla="*/ 1467135 w 1700789"/>
              <a:gd name="connsiteY2" fmla="*/ 1069173 h 1130563"/>
              <a:gd name="connsiteX3" fmla="*/ 88711 w 1700789"/>
              <a:gd name="connsiteY3" fmla="*/ 1035053 h 1130563"/>
              <a:gd name="connsiteX4" fmla="*/ 88711 w 1700789"/>
              <a:gd name="connsiteY4" fmla="*/ 1035053 h 113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789" h="1130563">
                <a:moveTo>
                  <a:pt x="0" y="79710"/>
                </a:moveTo>
                <a:cubicBezTo>
                  <a:pt x="655661" y="7491"/>
                  <a:pt x="1311323" y="-64728"/>
                  <a:pt x="1555845" y="100182"/>
                </a:cubicBezTo>
                <a:cubicBezTo>
                  <a:pt x="1800367" y="265092"/>
                  <a:pt x="1711657" y="913361"/>
                  <a:pt x="1467135" y="1069173"/>
                </a:cubicBezTo>
                <a:cubicBezTo>
                  <a:pt x="1222613" y="1224985"/>
                  <a:pt x="88711" y="1035053"/>
                  <a:pt x="88711" y="1035053"/>
                </a:cubicBezTo>
                <a:lnTo>
                  <a:pt x="88711" y="1035053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520323" y="1847937"/>
            <a:ext cx="1126652" cy="650961"/>
          </a:xfrm>
          <a:custGeom>
            <a:avLst/>
            <a:gdLst>
              <a:gd name="connsiteX0" fmla="*/ 1126652 w 1126652"/>
              <a:gd name="connsiteY0" fmla="*/ 36615 h 650961"/>
              <a:gd name="connsiteX1" fmla="*/ 150837 w 1126652"/>
              <a:gd name="connsiteY1" fmla="*/ 57086 h 650961"/>
              <a:gd name="connsiteX2" fmla="*/ 75775 w 1126652"/>
              <a:gd name="connsiteY2" fmla="*/ 575701 h 650961"/>
              <a:gd name="connsiteX3" fmla="*/ 867345 w 1126652"/>
              <a:gd name="connsiteY3" fmla="*/ 637116 h 6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52" h="650961">
                <a:moveTo>
                  <a:pt x="1126652" y="36615"/>
                </a:moveTo>
                <a:cubicBezTo>
                  <a:pt x="726317" y="1926"/>
                  <a:pt x="325983" y="-32762"/>
                  <a:pt x="150837" y="57086"/>
                </a:cubicBezTo>
                <a:cubicBezTo>
                  <a:pt x="-24309" y="146934"/>
                  <a:pt x="-43643" y="479029"/>
                  <a:pt x="75775" y="575701"/>
                </a:cubicBezTo>
                <a:cubicBezTo>
                  <a:pt x="195193" y="672373"/>
                  <a:pt x="531269" y="654744"/>
                  <a:pt x="867345" y="6371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409022" y="2597430"/>
            <a:ext cx="1442670" cy="879647"/>
          </a:xfrm>
          <a:custGeom>
            <a:avLst/>
            <a:gdLst>
              <a:gd name="connsiteX0" fmla="*/ 1442670 w 1442670"/>
              <a:gd name="connsiteY0" fmla="*/ 65044 h 879647"/>
              <a:gd name="connsiteX1" fmla="*/ 132485 w 1442670"/>
              <a:gd name="connsiteY1" fmla="*/ 71868 h 879647"/>
              <a:gd name="connsiteX2" fmla="*/ 166604 w 1442670"/>
              <a:gd name="connsiteY2" fmla="*/ 795199 h 879647"/>
              <a:gd name="connsiteX3" fmla="*/ 1210658 w 1442670"/>
              <a:gd name="connsiteY3" fmla="*/ 836143 h 8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670" h="879647">
                <a:moveTo>
                  <a:pt x="1442670" y="65044"/>
                </a:moveTo>
                <a:cubicBezTo>
                  <a:pt x="893916" y="7609"/>
                  <a:pt x="345163" y="-49825"/>
                  <a:pt x="132485" y="71868"/>
                </a:cubicBezTo>
                <a:cubicBezTo>
                  <a:pt x="-80193" y="193561"/>
                  <a:pt x="-13092" y="667820"/>
                  <a:pt x="166604" y="795199"/>
                </a:cubicBezTo>
                <a:cubicBezTo>
                  <a:pt x="346299" y="922578"/>
                  <a:pt x="778478" y="879360"/>
                  <a:pt x="1210658" y="83614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343686" y="2819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85428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5" idx="7"/>
            <a:endCxn id="47" idx="4"/>
          </p:cNvCxnSpPr>
          <p:nvPr/>
        </p:nvCxnSpPr>
        <p:spPr>
          <a:xfrm flipV="1">
            <a:off x="5322841" y="1862374"/>
            <a:ext cx="469317" cy="100306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7" idx="6"/>
            <a:endCxn id="41" idx="2"/>
          </p:cNvCxnSpPr>
          <p:nvPr/>
        </p:nvCxnSpPr>
        <p:spPr>
          <a:xfrm flipV="1">
            <a:off x="5830258" y="1809837"/>
            <a:ext cx="2077998" cy="1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908256" y="17717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7908143" y="250422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907929" y="324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7907929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707207" y="323930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698456" y="25168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5754058" y="178617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698456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>
            <a:stCxn id="35" idx="7"/>
            <a:endCxn id="46" idx="2"/>
          </p:cNvCxnSpPr>
          <p:nvPr/>
        </p:nvCxnSpPr>
        <p:spPr>
          <a:xfrm flipV="1">
            <a:off x="5322841" y="2554927"/>
            <a:ext cx="375615" cy="3105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35" idx="6"/>
            <a:endCxn id="45" idx="1"/>
          </p:cNvCxnSpPr>
          <p:nvPr/>
        </p:nvCxnSpPr>
        <p:spPr>
          <a:xfrm>
            <a:off x="5334000" y="2892382"/>
            <a:ext cx="384366" cy="3580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44" idx="7"/>
            <a:endCxn id="34" idx="5"/>
          </p:cNvCxnSpPr>
          <p:nvPr/>
        </p:nvCxnSpPr>
        <p:spPr>
          <a:xfrm flipV="1">
            <a:off x="7972970" y="2884441"/>
            <a:ext cx="435757" cy="110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4" idx="3"/>
            <a:endCxn id="43" idx="7"/>
          </p:cNvCxnSpPr>
          <p:nvPr/>
        </p:nvCxnSpPr>
        <p:spPr>
          <a:xfrm flipH="1">
            <a:off x="7972970" y="2884441"/>
            <a:ext cx="381875" cy="375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4" idx="1"/>
            <a:endCxn id="42" idx="6"/>
          </p:cNvCxnSpPr>
          <p:nvPr/>
        </p:nvCxnSpPr>
        <p:spPr>
          <a:xfrm flipH="1" flipV="1">
            <a:off x="7984343" y="2542326"/>
            <a:ext cx="370502" cy="2882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4" idx="0"/>
            <a:endCxn id="41" idx="5"/>
          </p:cNvCxnSpPr>
          <p:nvPr/>
        </p:nvCxnSpPr>
        <p:spPr>
          <a:xfrm flipH="1" flipV="1">
            <a:off x="7973297" y="1836778"/>
            <a:ext cx="408489" cy="9826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35" idx="5"/>
            <a:endCxn id="48" idx="1"/>
          </p:cNvCxnSpPr>
          <p:nvPr/>
        </p:nvCxnSpPr>
        <p:spPr>
          <a:xfrm>
            <a:off x="5322841" y="2919323"/>
            <a:ext cx="386774" cy="1069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4876799" y="4495800"/>
                <a:ext cx="4061643" cy="1394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,…,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 Light" panose="020F0302020204030204" pitchFamily="34" charset="0"/>
                  </a:rPr>
                  <a:t> are segments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800" dirty="0">
                    <a:latin typeface="Calibri Light" panose="020F0302020204030204" pitchFamily="34" charset="0"/>
                  </a:rPr>
                  <a:t> is incident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US" sz="2800" dirty="0">
                  <a:latin typeface="Calibri Light" panose="020F0302020204030204" pitchFamily="34" charset="0"/>
                </a:endParaRPr>
              </a:p>
              <a:p>
                <a:endParaRPr 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799" y="4495800"/>
                <a:ext cx="4061643" cy="1394741"/>
              </a:xfrm>
              <a:prstGeom prst="rect">
                <a:avLst/>
              </a:prstGeom>
              <a:blipFill rotWithShape="1">
                <a:blip r:embed="rId13"/>
                <a:stretch>
                  <a:fillRect t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0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Alternating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419600" cy="5181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 sequence in which alternate elements are segments and (fully routed) demands (endpoints on different paths).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All segments and demands are distinct.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Each demand is incident to its adjacent segments in the sequence.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Consecutive demands are routed through different ends.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If the first and last demands are partially routed then we call it an augmenting sequence.</a:t>
            </a:r>
          </a:p>
          <a:p>
            <a:pPr marL="0" indent="0">
              <a:buNone/>
            </a:pP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8056" y="2254383"/>
                <a:ext cx="47692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42" idx="6"/>
            <a:endCxn id="38" idx="2"/>
          </p:cNvCxnSpPr>
          <p:nvPr/>
        </p:nvCxnSpPr>
        <p:spPr>
          <a:xfrm flipV="1">
            <a:off x="5774656" y="2542326"/>
            <a:ext cx="2133487" cy="12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1" idx="6"/>
            <a:endCxn id="39" idx="2"/>
          </p:cNvCxnSpPr>
          <p:nvPr/>
        </p:nvCxnSpPr>
        <p:spPr>
          <a:xfrm>
            <a:off x="5783407" y="3277402"/>
            <a:ext cx="2124522" cy="98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4" idx="6"/>
            <a:endCxn id="40" idx="2"/>
          </p:cNvCxnSpPr>
          <p:nvPr/>
        </p:nvCxnSpPr>
        <p:spPr>
          <a:xfrm>
            <a:off x="5774656" y="4016188"/>
            <a:ext cx="213327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4604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93856" y="17480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08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890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46256" y="2482983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60456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9951" y="3195874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89056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75108" y="394303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889" y="1462859"/>
                <a:ext cx="47198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769" y="3714430"/>
                <a:ext cx="476925" cy="372410"/>
              </a:xfrm>
              <a:prstGeom prst="rect">
                <a:avLst/>
              </a:prstGeom>
              <a:blipFill rotWithShape="1"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4187" y="2967274"/>
                <a:ext cx="47692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5787521" y="4110274"/>
            <a:ext cx="118159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521" y="4044434"/>
                <a:ext cx="48064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413" y="3436844"/>
                <a:ext cx="485582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474" y="1976674"/>
                <a:ext cx="48558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74" y="2738674"/>
                <a:ext cx="485582" cy="372410"/>
              </a:xfrm>
              <a:prstGeom prst="rect">
                <a:avLst/>
              </a:prstGeom>
              <a:blipFill rotWithShape="1"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861" y="3385104"/>
                <a:ext cx="4855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7070056" y="2594490"/>
            <a:ext cx="838200" cy="67984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041" y="261854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094" y="22543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28"/>
          <p:cNvSpPr/>
          <p:nvPr/>
        </p:nvSpPr>
        <p:spPr>
          <a:xfrm>
            <a:off x="6838044" y="1510728"/>
            <a:ext cx="1972320" cy="2798936"/>
          </a:xfrm>
          <a:custGeom>
            <a:avLst/>
            <a:gdLst>
              <a:gd name="connsiteX0" fmla="*/ 0 w 1972320"/>
              <a:gd name="connsiteY0" fmla="*/ 230522 h 2798936"/>
              <a:gd name="connsiteX1" fmla="*/ 1665027 w 1972320"/>
              <a:gd name="connsiteY1" fmla="*/ 216874 h 2798936"/>
              <a:gd name="connsiteX2" fmla="*/ 1828800 w 1972320"/>
              <a:gd name="connsiteY2" fmla="*/ 2516522 h 2798936"/>
              <a:gd name="connsiteX3" fmla="*/ 95534 w 1972320"/>
              <a:gd name="connsiteY3" fmla="*/ 2680295 h 27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320" h="2798936">
                <a:moveTo>
                  <a:pt x="0" y="230522"/>
                </a:moveTo>
                <a:cubicBezTo>
                  <a:pt x="680113" y="33198"/>
                  <a:pt x="1360227" y="-164126"/>
                  <a:pt x="1665027" y="216874"/>
                </a:cubicBezTo>
                <a:cubicBezTo>
                  <a:pt x="1969827" y="597874"/>
                  <a:pt x="2090382" y="2105952"/>
                  <a:pt x="1828800" y="2516522"/>
                </a:cubicBezTo>
                <a:cubicBezTo>
                  <a:pt x="1567218" y="2927092"/>
                  <a:pt x="831376" y="2803693"/>
                  <a:pt x="95534" y="268029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599208" y="2357576"/>
            <a:ext cx="1700789" cy="1130563"/>
          </a:xfrm>
          <a:custGeom>
            <a:avLst/>
            <a:gdLst>
              <a:gd name="connsiteX0" fmla="*/ 0 w 1700789"/>
              <a:gd name="connsiteY0" fmla="*/ 79710 h 1130563"/>
              <a:gd name="connsiteX1" fmla="*/ 1555845 w 1700789"/>
              <a:gd name="connsiteY1" fmla="*/ 100182 h 1130563"/>
              <a:gd name="connsiteX2" fmla="*/ 1467135 w 1700789"/>
              <a:gd name="connsiteY2" fmla="*/ 1069173 h 1130563"/>
              <a:gd name="connsiteX3" fmla="*/ 88711 w 1700789"/>
              <a:gd name="connsiteY3" fmla="*/ 1035053 h 1130563"/>
              <a:gd name="connsiteX4" fmla="*/ 88711 w 1700789"/>
              <a:gd name="connsiteY4" fmla="*/ 1035053 h 113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789" h="1130563">
                <a:moveTo>
                  <a:pt x="0" y="79710"/>
                </a:moveTo>
                <a:cubicBezTo>
                  <a:pt x="655661" y="7491"/>
                  <a:pt x="1311323" y="-64728"/>
                  <a:pt x="1555845" y="100182"/>
                </a:cubicBezTo>
                <a:cubicBezTo>
                  <a:pt x="1800367" y="265092"/>
                  <a:pt x="1711657" y="913361"/>
                  <a:pt x="1467135" y="1069173"/>
                </a:cubicBezTo>
                <a:cubicBezTo>
                  <a:pt x="1222613" y="1224985"/>
                  <a:pt x="88711" y="1035053"/>
                  <a:pt x="88711" y="1035053"/>
                </a:cubicBezTo>
                <a:lnTo>
                  <a:pt x="88711" y="1035053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5520323" y="1847937"/>
            <a:ext cx="1126652" cy="650961"/>
          </a:xfrm>
          <a:custGeom>
            <a:avLst/>
            <a:gdLst>
              <a:gd name="connsiteX0" fmla="*/ 1126652 w 1126652"/>
              <a:gd name="connsiteY0" fmla="*/ 36615 h 650961"/>
              <a:gd name="connsiteX1" fmla="*/ 150837 w 1126652"/>
              <a:gd name="connsiteY1" fmla="*/ 57086 h 650961"/>
              <a:gd name="connsiteX2" fmla="*/ 75775 w 1126652"/>
              <a:gd name="connsiteY2" fmla="*/ 575701 h 650961"/>
              <a:gd name="connsiteX3" fmla="*/ 867345 w 1126652"/>
              <a:gd name="connsiteY3" fmla="*/ 637116 h 6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52" h="650961">
                <a:moveTo>
                  <a:pt x="1126652" y="36615"/>
                </a:moveTo>
                <a:cubicBezTo>
                  <a:pt x="726317" y="1926"/>
                  <a:pt x="325983" y="-32762"/>
                  <a:pt x="150837" y="57086"/>
                </a:cubicBezTo>
                <a:cubicBezTo>
                  <a:pt x="-24309" y="146934"/>
                  <a:pt x="-43643" y="479029"/>
                  <a:pt x="75775" y="575701"/>
                </a:cubicBezTo>
                <a:cubicBezTo>
                  <a:pt x="195193" y="672373"/>
                  <a:pt x="531269" y="654744"/>
                  <a:pt x="867345" y="6371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5409022" y="2597430"/>
            <a:ext cx="1442670" cy="879647"/>
          </a:xfrm>
          <a:custGeom>
            <a:avLst/>
            <a:gdLst>
              <a:gd name="connsiteX0" fmla="*/ 1442670 w 1442670"/>
              <a:gd name="connsiteY0" fmla="*/ 65044 h 879647"/>
              <a:gd name="connsiteX1" fmla="*/ 132485 w 1442670"/>
              <a:gd name="connsiteY1" fmla="*/ 71868 h 879647"/>
              <a:gd name="connsiteX2" fmla="*/ 166604 w 1442670"/>
              <a:gd name="connsiteY2" fmla="*/ 795199 h 879647"/>
              <a:gd name="connsiteX3" fmla="*/ 1210658 w 1442670"/>
              <a:gd name="connsiteY3" fmla="*/ 836143 h 8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670" h="879647">
                <a:moveTo>
                  <a:pt x="1442670" y="65044"/>
                </a:moveTo>
                <a:cubicBezTo>
                  <a:pt x="893916" y="7609"/>
                  <a:pt x="345163" y="-49825"/>
                  <a:pt x="132485" y="71868"/>
                </a:cubicBezTo>
                <a:cubicBezTo>
                  <a:pt x="-80193" y="193561"/>
                  <a:pt x="-13092" y="667820"/>
                  <a:pt x="166604" y="795199"/>
                </a:cubicBezTo>
                <a:cubicBezTo>
                  <a:pt x="346299" y="922578"/>
                  <a:pt x="778478" y="879360"/>
                  <a:pt x="1210658" y="83614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43" idx="6"/>
            <a:endCxn id="37" idx="2"/>
          </p:cNvCxnSpPr>
          <p:nvPr/>
        </p:nvCxnSpPr>
        <p:spPr>
          <a:xfrm flipV="1">
            <a:off x="5830258" y="1809837"/>
            <a:ext cx="2077998" cy="144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908256" y="177173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908143" y="250422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907929" y="324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907929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707207" y="323930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98456" y="25168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754058" y="178617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98456" y="39780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973892" y="4815303"/>
                <a:ext cx="3964551" cy="1204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b="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latin typeface="Calibri Light" panose="020F0302020204030204" pitchFamily="34" charset="0"/>
                  </a:rPr>
                  <a:t>is an augmenting sequence </a:t>
                </a:r>
                <a:endParaRPr lang="en-US" sz="2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892" y="4815303"/>
                <a:ext cx="3964551" cy="1204497"/>
              </a:xfrm>
              <a:prstGeom prst="rect">
                <a:avLst/>
              </a:prstGeom>
              <a:blipFill rotWithShape="1">
                <a:blip r:embed="rId13"/>
                <a:stretch>
                  <a:fillRect l="-2462" r="-308" b="-10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5037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Flipping augmenting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43434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All demands in the sequence routed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are routed through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and vice-versa.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Both partially routed demands become fully routed.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Segments are recomputed after augmentation.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4343400" cy="4830763"/>
              </a:xfrm>
              <a:blipFill rotWithShape="1">
                <a:blip r:embed="rId2"/>
                <a:stretch>
                  <a:fillRect l="-3506" t="-2652" r="-5189" b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2254383"/>
                <a:ext cx="4769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248400" y="13716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371600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24600" y="335280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3352800"/>
                <a:ext cx="476925" cy="372410"/>
              </a:xfrm>
              <a:prstGeom prst="rect">
                <a:avLst/>
              </a:prstGeom>
              <a:blipFill rotWithShape="1"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96000" y="28194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19400"/>
                <a:ext cx="47692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423247" y="3429000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247" y="3429000"/>
                <a:ext cx="48064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896419" y="3002124"/>
                <a:ext cx="485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419" y="3002124"/>
                <a:ext cx="48558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05400" y="18288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8800"/>
                <a:ext cx="48558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29200" y="2438400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438400"/>
                <a:ext cx="485582" cy="372410"/>
              </a:xfrm>
              <a:prstGeom prst="rect">
                <a:avLst/>
              </a:prstGeom>
              <a:blipFill rotWithShape="1"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34200" y="22860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28600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24600" y="22543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2543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377748" y="1510728"/>
            <a:ext cx="2657973" cy="2110782"/>
            <a:chOff x="5377748" y="1510728"/>
            <a:chExt cx="3401342" cy="2798936"/>
          </a:xfrm>
        </p:grpSpPr>
        <p:cxnSp>
          <p:nvCxnSpPr>
            <p:cNvPr id="5" name="Straight Connector 4"/>
            <p:cNvCxnSpPr>
              <a:stCxn id="38" idx="6"/>
              <a:endCxn id="34" idx="2"/>
            </p:cNvCxnSpPr>
            <p:nvPr/>
          </p:nvCxnSpPr>
          <p:spPr>
            <a:xfrm flipV="1">
              <a:off x="5743382" y="2542326"/>
              <a:ext cx="2133487" cy="12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37" idx="6"/>
              <a:endCxn id="35" idx="2"/>
            </p:cNvCxnSpPr>
            <p:nvPr/>
          </p:nvCxnSpPr>
          <p:spPr>
            <a:xfrm>
              <a:off x="5752133" y="3277402"/>
              <a:ext cx="2124522" cy="9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0" idx="6"/>
              <a:endCxn id="36" idx="2"/>
            </p:cNvCxnSpPr>
            <p:nvPr/>
          </p:nvCxnSpPr>
          <p:spPr>
            <a:xfrm>
              <a:off x="5743382" y="4016188"/>
              <a:ext cx="21332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4291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69625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276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657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1149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29182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828677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57782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143834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>
              <a:off x="5756247" y="4110274"/>
              <a:ext cx="1181595" cy="0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038782" y="2594490"/>
              <a:ext cx="838200" cy="67984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806770" y="1510728"/>
              <a:ext cx="1972320" cy="2798936"/>
            </a:xfrm>
            <a:custGeom>
              <a:avLst/>
              <a:gdLst>
                <a:gd name="connsiteX0" fmla="*/ 0 w 1972320"/>
                <a:gd name="connsiteY0" fmla="*/ 230522 h 2798936"/>
                <a:gd name="connsiteX1" fmla="*/ 1665027 w 1972320"/>
                <a:gd name="connsiteY1" fmla="*/ 216874 h 2798936"/>
                <a:gd name="connsiteX2" fmla="*/ 1828800 w 1972320"/>
                <a:gd name="connsiteY2" fmla="*/ 2516522 h 2798936"/>
                <a:gd name="connsiteX3" fmla="*/ 95534 w 1972320"/>
                <a:gd name="connsiteY3" fmla="*/ 2680295 h 279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320" h="2798936">
                  <a:moveTo>
                    <a:pt x="0" y="230522"/>
                  </a:moveTo>
                  <a:cubicBezTo>
                    <a:pt x="680113" y="33198"/>
                    <a:pt x="1360227" y="-164126"/>
                    <a:pt x="1665027" y="216874"/>
                  </a:cubicBezTo>
                  <a:cubicBezTo>
                    <a:pt x="1969827" y="597874"/>
                    <a:pt x="2090382" y="2105952"/>
                    <a:pt x="1828800" y="2516522"/>
                  </a:cubicBezTo>
                  <a:cubicBezTo>
                    <a:pt x="1567218" y="2927092"/>
                    <a:pt x="831376" y="2803693"/>
                    <a:pt x="95534" y="26802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567934" y="2357576"/>
              <a:ext cx="1700789" cy="1130563"/>
            </a:xfrm>
            <a:custGeom>
              <a:avLst/>
              <a:gdLst>
                <a:gd name="connsiteX0" fmla="*/ 0 w 1700789"/>
                <a:gd name="connsiteY0" fmla="*/ 79710 h 1130563"/>
                <a:gd name="connsiteX1" fmla="*/ 1555845 w 1700789"/>
                <a:gd name="connsiteY1" fmla="*/ 100182 h 1130563"/>
                <a:gd name="connsiteX2" fmla="*/ 1467135 w 1700789"/>
                <a:gd name="connsiteY2" fmla="*/ 1069173 h 1130563"/>
                <a:gd name="connsiteX3" fmla="*/ 88711 w 1700789"/>
                <a:gd name="connsiteY3" fmla="*/ 1035053 h 1130563"/>
                <a:gd name="connsiteX4" fmla="*/ 88711 w 1700789"/>
                <a:gd name="connsiteY4" fmla="*/ 1035053 h 113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789" h="1130563">
                  <a:moveTo>
                    <a:pt x="0" y="79710"/>
                  </a:moveTo>
                  <a:cubicBezTo>
                    <a:pt x="655661" y="7491"/>
                    <a:pt x="1311323" y="-64728"/>
                    <a:pt x="1555845" y="100182"/>
                  </a:cubicBezTo>
                  <a:cubicBezTo>
                    <a:pt x="1800367" y="265092"/>
                    <a:pt x="1711657" y="913361"/>
                    <a:pt x="1467135" y="1069173"/>
                  </a:cubicBezTo>
                  <a:cubicBezTo>
                    <a:pt x="1222613" y="1224985"/>
                    <a:pt x="88711" y="1035053"/>
                    <a:pt x="88711" y="1035053"/>
                  </a:cubicBezTo>
                  <a:lnTo>
                    <a:pt x="88711" y="1035053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5489049" y="1847937"/>
              <a:ext cx="1126652" cy="650961"/>
            </a:xfrm>
            <a:custGeom>
              <a:avLst/>
              <a:gdLst>
                <a:gd name="connsiteX0" fmla="*/ 1126652 w 1126652"/>
                <a:gd name="connsiteY0" fmla="*/ 36615 h 650961"/>
                <a:gd name="connsiteX1" fmla="*/ 150837 w 1126652"/>
                <a:gd name="connsiteY1" fmla="*/ 57086 h 650961"/>
                <a:gd name="connsiteX2" fmla="*/ 75775 w 1126652"/>
                <a:gd name="connsiteY2" fmla="*/ 575701 h 650961"/>
                <a:gd name="connsiteX3" fmla="*/ 867345 w 1126652"/>
                <a:gd name="connsiteY3" fmla="*/ 637116 h 6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652" h="650961">
                  <a:moveTo>
                    <a:pt x="1126652" y="36615"/>
                  </a:moveTo>
                  <a:cubicBezTo>
                    <a:pt x="726317" y="1926"/>
                    <a:pt x="325983" y="-32762"/>
                    <a:pt x="150837" y="57086"/>
                  </a:cubicBezTo>
                  <a:cubicBezTo>
                    <a:pt x="-24309" y="146934"/>
                    <a:pt x="-43643" y="479029"/>
                    <a:pt x="75775" y="575701"/>
                  </a:cubicBezTo>
                  <a:cubicBezTo>
                    <a:pt x="195193" y="672373"/>
                    <a:pt x="531269" y="654744"/>
                    <a:pt x="867345" y="63711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377748" y="2597430"/>
              <a:ext cx="1442670" cy="879647"/>
            </a:xfrm>
            <a:custGeom>
              <a:avLst/>
              <a:gdLst>
                <a:gd name="connsiteX0" fmla="*/ 1442670 w 1442670"/>
                <a:gd name="connsiteY0" fmla="*/ 65044 h 879647"/>
                <a:gd name="connsiteX1" fmla="*/ 132485 w 1442670"/>
                <a:gd name="connsiteY1" fmla="*/ 71868 h 879647"/>
                <a:gd name="connsiteX2" fmla="*/ 166604 w 1442670"/>
                <a:gd name="connsiteY2" fmla="*/ 795199 h 879647"/>
                <a:gd name="connsiteX3" fmla="*/ 1210658 w 1442670"/>
                <a:gd name="connsiteY3" fmla="*/ 836143 h 87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70" h="879647">
                  <a:moveTo>
                    <a:pt x="1442670" y="65044"/>
                  </a:moveTo>
                  <a:cubicBezTo>
                    <a:pt x="893916" y="7609"/>
                    <a:pt x="345163" y="-49825"/>
                    <a:pt x="132485" y="71868"/>
                  </a:cubicBezTo>
                  <a:cubicBezTo>
                    <a:pt x="-80193" y="193561"/>
                    <a:pt x="-13092" y="667820"/>
                    <a:pt x="166604" y="795199"/>
                  </a:cubicBezTo>
                  <a:cubicBezTo>
                    <a:pt x="346299" y="922578"/>
                    <a:pt x="778478" y="879360"/>
                    <a:pt x="1210658" y="83614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stCxn id="39" idx="6"/>
              <a:endCxn id="33" idx="2"/>
            </p:cNvCxnSpPr>
            <p:nvPr/>
          </p:nvCxnSpPr>
          <p:spPr>
            <a:xfrm flipV="1">
              <a:off x="5798984" y="1809837"/>
              <a:ext cx="2077998" cy="14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7876982" y="177173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876869" y="250422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76655" y="324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76655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675933" y="323930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67182" y="251682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722784" y="17861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667182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439218" y="27432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218" y="2743200"/>
                <a:ext cx="48558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>
            <a:stCxn id="68" idx="6"/>
            <a:endCxn id="64" idx="2"/>
          </p:cNvCxnSpPr>
          <p:nvPr/>
        </p:nvCxnSpPr>
        <p:spPr>
          <a:xfrm flipV="1">
            <a:off x="5725536" y="4892767"/>
            <a:ext cx="1667210" cy="9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67" idx="6"/>
            <a:endCxn id="65" idx="2"/>
          </p:cNvCxnSpPr>
          <p:nvPr/>
        </p:nvCxnSpPr>
        <p:spPr>
          <a:xfrm>
            <a:off x="5732375" y="5447115"/>
            <a:ext cx="1660203" cy="7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70" idx="6"/>
            <a:endCxn id="66" idx="2"/>
          </p:cNvCxnSpPr>
          <p:nvPr/>
        </p:nvCxnSpPr>
        <p:spPr>
          <a:xfrm>
            <a:off x="5725536" y="6004261"/>
            <a:ext cx="166704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61453" y="429379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78278" y="429379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142360" y="4848014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440091" y="4848014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797370" y="4848014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261453" y="538563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573637" y="5385631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6440091" y="5949090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819916" y="5949090"/>
            <a:ext cx="0" cy="1149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/>
          <p:cNvSpPr/>
          <p:nvPr/>
        </p:nvSpPr>
        <p:spPr>
          <a:xfrm>
            <a:off x="6544245" y="6075215"/>
            <a:ext cx="92335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00B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5715000" y="4983481"/>
            <a:ext cx="948380" cy="45719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00B05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>
            <a:stCxn id="69" idx="6"/>
            <a:endCxn id="63" idx="2"/>
          </p:cNvCxnSpPr>
          <p:nvPr/>
        </p:nvCxnSpPr>
        <p:spPr>
          <a:xfrm flipV="1">
            <a:off x="5768984" y="4340369"/>
            <a:ext cx="1623847" cy="10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7392831" y="4311637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392742" y="4864034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392575" y="5425847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392575" y="5975528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672825" y="5418382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665987" y="4873537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709429" y="4322523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665952" y="5975514"/>
            <a:ext cx="59546" cy="5746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>
            <a:off x="5318432" y="4113709"/>
            <a:ext cx="1243733" cy="2150476"/>
          </a:xfrm>
          <a:custGeom>
            <a:avLst/>
            <a:gdLst>
              <a:gd name="connsiteX0" fmla="*/ 1243733 w 1243733"/>
              <a:gd name="connsiteY0" fmla="*/ 2009185 h 2150476"/>
              <a:gd name="connsiteX1" fmla="*/ 159003 w 1243733"/>
              <a:gd name="connsiteY1" fmla="*/ 1964362 h 2150476"/>
              <a:gd name="connsiteX2" fmla="*/ 105215 w 1243733"/>
              <a:gd name="connsiteY2" fmla="*/ 189350 h 2150476"/>
              <a:gd name="connsiteX3" fmla="*/ 1109262 w 1243733"/>
              <a:gd name="connsiteY3" fmla="*/ 135562 h 215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3733" h="2150476">
                <a:moveTo>
                  <a:pt x="1243733" y="2009185"/>
                </a:moveTo>
                <a:cubicBezTo>
                  <a:pt x="796244" y="2138426"/>
                  <a:pt x="348756" y="2267668"/>
                  <a:pt x="159003" y="1964362"/>
                </a:cubicBezTo>
                <a:cubicBezTo>
                  <a:pt x="-30750" y="1661056"/>
                  <a:pt x="-53161" y="494150"/>
                  <a:pt x="105215" y="189350"/>
                </a:cubicBezTo>
                <a:cubicBezTo>
                  <a:pt x="263591" y="-115450"/>
                  <a:pt x="686426" y="10056"/>
                  <a:pt x="1109262" y="135562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6284259" y="4379524"/>
            <a:ext cx="1386337" cy="447542"/>
          </a:xfrm>
          <a:custGeom>
            <a:avLst/>
            <a:gdLst>
              <a:gd name="connsiteX0" fmla="*/ 197223 w 1386337"/>
              <a:gd name="connsiteY0" fmla="*/ 22147 h 447542"/>
              <a:gd name="connsiteX1" fmla="*/ 1147482 w 1386337"/>
              <a:gd name="connsiteY1" fmla="*/ 40076 h 447542"/>
              <a:gd name="connsiteX2" fmla="*/ 1299882 w 1386337"/>
              <a:gd name="connsiteY2" fmla="*/ 389700 h 447542"/>
              <a:gd name="connsiteX3" fmla="*/ 0 w 1386337"/>
              <a:gd name="connsiteY3" fmla="*/ 443488 h 44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337" h="447542">
                <a:moveTo>
                  <a:pt x="197223" y="22147"/>
                </a:moveTo>
                <a:cubicBezTo>
                  <a:pt x="580464" y="482"/>
                  <a:pt x="963706" y="-21183"/>
                  <a:pt x="1147482" y="40076"/>
                </a:cubicBezTo>
                <a:cubicBezTo>
                  <a:pt x="1331258" y="101335"/>
                  <a:pt x="1491129" y="322465"/>
                  <a:pt x="1299882" y="389700"/>
                </a:cubicBezTo>
                <a:cubicBezTo>
                  <a:pt x="1108635" y="456935"/>
                  <a:pt x="554317" y="450211"/>
                  <a:pt x="0" y="4434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>
            <a:off x="5514402" y="4669811"/>
            <a:ext cx="868469" cy="967476"/>
          </a:xfrm>
          <a:custGeom>
            <a:avLst/>
            <a:gdLst>
              <a:gd name="connsiteX0" fmla="*/ 805716 w 868469"/>
              <a:gd name="connsiteY0" fmla="*/ 72518 h 967476"/>
              <a:gd name="connsiteX1" fmla="*/ 88539 w 868469"/>
              <a:gd name="connsiteY1" fmla="*/ 81483 h 967476"/>
              <a:gd name="connsiteX2" fmla="*/ 97504 w 868469"/>
              <a:gd name="connsiteY2" fmla="*/ 897271 h 967476"/>
              <a:gd name="connsiteX3" fmla="*/ 868469 w 868469"/>
              <a:gd name="connsiteY3" fmla="*/ 870377 h 96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8469" h="967476">
                <a:moveTo>
                  <a:pt x="805716" y="72518"/>
                </a:moveTo>
                <a:cubicBezTo>
                  <a:pt x="506145" y="8271"/>
                  <a:pt x="206574" y="-55976"/>
                  <a:pt x="88539" y="81483"/>
                </a:cubicBezTo>
                <a:cubicBezTo>
                  <a:pt x="-29496" y="218942"/>
                  <a:pt x="-32484" y="765789"/>
                  <a:pt x="97504" y="897271"/>
                </a:cubicBezTo>
                <a:cubicBezTo>
                  <a:pt x="227492" y="1028753"/>
                  <a:pt x="547980" y="949565"/>
                  <a:pt x="868469" y="87037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6508376" y="5028305"/>
            <a:ext cx="1212784" cy="566567"/>
          </a:xfrm>
          <a:custGeom>
            <a:avLst/>
            <a:gdLst>
              <a:gd name="connsiteX0" fmla="*/ 0 w 1212784"/>
              <a:gd name="connsiteY0" fmla="*/ 520848 h 566567"/>
              <a:gd name="connsiteX1" fmla="*/ 1021977 w 1212784"/>
              <a:gd name="connsiteY1" fmla="*/ 520848 h 566567"/>
              <a:gd name="connsiteX2" fmla="*/ 1129553 w 1212784"/>
              <a:gd name="connsiteY2" fmla="*/ 45719 h 566567"/>
              <a:gd name="connsiteX3" fmla="*/ 98612 w 1212784"/>
              <a:gd name="connsiteY3" fmla="*/ 45719 h 56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784" h="566567">
                <a:moveTo>
                  <a:pt x="0" y="520848"/>
                </a:moveTo>
                <a:cubicBezTo>
                  <a:pt x="416859" y="560442"/>
                  <a:pt x="833718" y="600036"/>
                  <a:pt x="1021977" y="520848"/>
                </a:cubicBezTo>
                <a:cubicBezTo>
                  <a:pt x="1210236" y="441660"/>
                  <a:pt x="1283447" y="124907"/>
                  <a:pt x="1129553" y="45719"/>
                </a:cubicBezTo>
                <a:cubicBezTo>
                  <a:pt x="975659" y="-33469"/>
                  <a:pt x="537135" y="6125"/>
                  <a:pt x="98612" y="4571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943284" y="5894853"/>
                <a:ext cx="485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284" y="5894853"/>
                <a:ext cx="485581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911931" y="6031468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931" y="6031468"/>
                <a:ext cx="480644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7591618" y="4418629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618" y="4418629"/>
                <a:ext cx="4855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334000" y="5574268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574268"/>
                <a:ext cx="485582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7629419" y="5110902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9419" y="5110902"/>
                <a:ext cx="485582" cy="372410"/>
              </a:xfrm>
              <a:prstGeom prst="rect">
                <a:avLst/>
              </a:prstGeom>
              <a:blipFill rotWithShape="1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62600" y="4964668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964668"/>
                <a:ext cx="485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5258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Finding an augmenting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4343400" cy="5486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Create a 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, with a matching,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Include an edge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for each segment and fully routed demand.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Include an (unmatched)  vertex for each partially routed demand.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A edge/vertex corresponding to a demand is adjacent to the edges corresponding to segments it is incident on.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Augmenting path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i="1" dirty="0">
                    <a:latin typeface="Calibri Light" panose="020F0302020204030204" pitchFamily="34" charset="0"/>
                  </a:rPr>
                  <a:t>w.r.t.</a:t>
                </a:r>
                <a:r>
                  <a:rPr lang="en-US" dirty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gives an augmenting sequence.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4343400" cy="5486400"/>
              </a:xfrm>
              <a:blipFill rotWithShape="1">
                <a:blip r:embed="rId2"/>
                <a:stretch>
                  <a:fillRect l="-2525" t="-2222" r="-2805" b="-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8400" y="20257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025783"/>
                <a:ext cx="47692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3200" y="11430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1143000"/>
                <a:ext cx="47198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629400" y="3124200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124200"/>
                <a:ext cx="476925" cy="372410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00800" y="25908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2590800"/>
                <a:ext cx="476925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28047" y="3200400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47" y="3200400"/>
                <a:ext cx="48064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201219" y="2773524"/>
                <a:ext cx="4855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219" y="2773524"/>
                <a:ext cx="485581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10200" y="16002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600200"/>
                <a:ext cx="48558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34000" y="2209800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209800"/>
                <a:ext cx="485582" cy="372410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39000" y="20574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205740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29400" y="2025783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025783"/>
                <a:ext cx="476925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682548" y="1282128"/>
            <a:ext cx="2657973" cy="2110782"/>
            <a:chOff x="5377748" y="1510728"/>
            <a:chExt cx="3401342" cy="2798936"/>
          </a:xfrm>
        </p:grpSpPr>
        <p:cxnSp>
          <p:nvCxnSpPr>
            <p:cNvPr id="15" name="Straight Connector 14"/>
            <p:cNvCxnSpPr>
              <a:stCxn id="39" idx="6"/>
              <a:endCxn id="35" idx="2"/>
            </p:cNvCxnSpPr>
            <p:nvPr/>
          </p:nvCxnSpPr>
          <p:spPr>
            <a:xfrm flipV="1">
              <a:off x="5743382" y="2542326"/>
              <a:ext cx="2133487" cy="12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38" idx="6"/>
              <a:endCxn id="36" idx="2"/>
            </p:cNvCxnSpPr>
            <p:nvPr/>
          </p:nvCxnSpPr>
          <p:spPr>
            <a:xfrm>
              <a:off x="5752133" y="3277402"/>
              <a:ext cx="2124522" cy="98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41" idx="6"/>
              <a:endCxn id="37" idx="2"/>
            </p:cNvCxnSpPr>
            <p:nvPr/>
          </p:nvCxnSpPr>
          <p:spPr>
            <a:xfrm>
              <a:off x="5743382" y="4016188"/>
              <a:ext cx="213327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4291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962582" y="17480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76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577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114982" y="2482983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29182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28677" y="3195874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657782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7143834" y="3943030"/>
              <a:ext cx="0" cy="152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reeform 26"/>
            <p:cNvSpPr/>
            <p:nvPr/>
          </p:nvSpPr>
          <p:spPr>
            <a:xfrm>
              <a:off x="5756247" y="4110274"/>
              <a:ext cx="1181595" cy="0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38782" y="2594490"/>
              <a:ext cx="838200" cy="67984"/>
            </a:xfrm>
            <a:custGeom>
              <a:avLst/>
              <a:gdLst>
                <a:gd name="connsiteX0" fmla="*/ 0 w 1181595"/>
                <a:gd name="connsiteY0" fmla="*/ 0 h 0"/>
                <a:gd name="connsiteX1" fmla="*/ 1181595 w 1181595"/>
                <a:gd name="connsiteY1" fmla="*/ 0 h 0"/>
                <a:gd name="connsiteX2" fmla="*/ 1181595 w 1181595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1595">
                  <a:moveTo>
                    <a:pt x="0" y="0"/>
                  </a:moveTo>
                  <a:lnTo>
                    <a:pt x="1181595" y="0"/>
                  </a:lnTo>
                  <a:lnTo>
                    <a:pt x="1181595" y="0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6806770" y="1510728"/>
              <a:ext cx="1972320" cy="2798936"/>
            </a:xfrm>
            <a:custGeom>
              <a:avLst/>
              <a:gdLst>
                <a:gd name="connsiteX0" fmla="*/ 0 w 1972320"/>
                <a:gd name="connsiteY0" fmla="*/ 230522 h 2798936"/>
                <a:gd name="connsiteX1" fmla="*/ 1665027 w 1972320"/>
                <a:gd name="connsiteY1" fmla="*/ 216874 h 2798936"/>
                <a:gd name="connsiteX2" fmla="*/ 1828800 w 1972320"/>
                <a:gd name="connsiteY2" fmla="*/ 2516522 h 2798936"/>
                <a:gd name="connsiteX3" fmla="*/ 95534 w 1972320"/>
                <a:gd name="connsiteY3" fmla="*/ 2680295 h 279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2320" h="2798936">
                  <a:moveTo>
                    <a:pt x="0" y="230522"/>
                  </a:moveTo>
                  <a:cubicBezTo>
                    <a:pt x="680113" y="33198"/>
                    <a:pt x="1360227" y="-164126"/>
                    <a:pt x="1665027" y="216874"/>
                  </a:cubicBezTo>
                  <a:cubicBezTo>
                    <a:pt x="1969827" y="597874"/>
                    <a:pt x="2090382" y="2105952"/>
                    <a:pt x="1828800" y="2516522"/>
                  </a:cubicBezTo>
                  <a:cubicBezTo>
                    <a:pt x="1567218" y="2927092"/>
                    <a:pt x="831376" y="2803693"/>
                    <a:pt x="95534" y="2680295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567934" y="2357576"/>
              <a:ext cx="1700789" cy="1130563"/>
            </a:xfrm>
            <a:custGeom>
              <a:avLst/>
              <a:gdLst>
                <a:gd name="connsiteX0" fmla="*/ 0 w 1700789"/>
                <a:gd name="connsiteY0" fmla="*/ 79710 h 1130563"/>
                <a:gd name="connsiteX1" fmla="*/ 1555845 w 1700789"/>
                <a:gd name="connsiteY1" fmla="*/ 100182 h 1130563"/>
                <a:gd name="connsiteX2" fmla="*/ 1467135 w 1700789"/>
                <a:gd name="connsiteY2" fmla="*/ 1069173 h 1130563"/>
                <a:gd name="connsiteX3" fmla="*/ 88711 w 1700789"/>
                <a:gd name="connsiteY3" fmla="*/ 1035053 h 1130563"/>
                <a:gd name="connsiteX4" fmla="*/ 88711 w 1700789"/>
                <a:gd name="connsiteY4" fmla="*/ 1035053 h 113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0789" h="1130563">
                  <a:moveTo>
                    <a:pt x="0" y="79710"/>
                  </a:moveTo>
                  <a:cubicBezTo>
                    <a:pt x="655661" y="7491"/>
                    <a:pt x="1311323" y="-64728"/>
                    <a:pt x="1555845" y="100182"/>
                  </a:cubicBezTo>
                  <a:cubicBezTo>
                    <a:pt x="1800367" y="265092"/>
                    <a:pt x="1711657" y="913361"/>
                    <a:pt x="1467135" y="1069173"/>
                  </a:cubicBezTo>
                  <a:cubicBezTo>
                    <a:pt x="1222613" y="1224985"/>
                    <a:pt x="88711" y="1035053"/>
                    <a:pt x="88711" y="1035053"/>
                  </a:cubicBezTo>
                  <a:lnTo>
                    <a:pt x="88711" y="1035053"/>
                  </a:ln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89049" y="1847937"/>
              <a:ext cx="1126652" cy="650961"/>
            </a:xfrm>
            <a:custGeom>
              <a:avLst/>
              <a:gdLst>
                <a:gd name="connsiteX0" fmla="*/ 1126652 w 1126652"/>
                <a:gd name="connsiteY0" fmla="*/ 36615 h 650961"/>
                <a:gd name="connsiteX1" fmla="*/ 150837 w 1126652"/>
                <a:gd name="connsiteY1" fmla="*/ 57086 h 650961"/>
                <a:gd name="connsiteX2" fmla="*/ 75775 w 1126652"/>
                <a:gd name="connsiteY2" fmla="*/ 575701 h 650961"/>
                <a:gd name="connsiteX3" fmla="*/ 867345 w 1126652"/>
                <a:gd name="connsiteY3" fmla="*/ 637116 h 65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6652" h="650961">
                  <a:moveTo>
                    <a:pt x="1126652" y="36615"/>
                  </a:moveTo>
                  <a:cubicBezTo>
                    <a:pt x="726317" y="1926"/>
                    <a:pt x="325983" y="-32762"/>
                    <a:pt x="150837" y="57086"/>
                  </a:cubicBezTo>
                  <a:cubicBezTo>
                    <a:pt x="-24309" y="146934"/>
                    <a:pt x="-43643" y="479029"/>
                    <a:pt x="75775" y="575701"/>
                  </a:cubicBezTo>
                  <a:cubicBezTo>
                    <a:pt x="195193" y="672373"/>
                    <a:pt x="531269" y="654744"/>
                    <a:pt x="867345" y="637116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77748" y="2597430"/>
              <a:ext cx="1442670" cy="879647"/>
            </a:xfrm>
            <a:custGeom>
              <a:avLst/>
              <a:gdLst>
                <a:gd name="connsiteX0" fmla="*/ 1442670 w 1442670"/>
                <a:gd name="connsiteY0" fmla="*/ 65044 h 879647"/>
                <a:gd name="connsiteX1" fmla="*/ 132485 w 1442670"/>
                <a:gd name="connsiteY1" fmla="*/ 71868 h 879647"/>
                <a:gd name="connsiteX2" fmla="*/ 166604 w 1442670"/>
                <a:gd name="connsiteY2" fmla="*/ 795199 h 879647"/>
                <a:gd name="connsiteX3" fmla="*/ 1210658 w 1442670"/>
                <a:gd name="connsiteY3" fmla="*/ 836143 h 87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2670" h="879647">
                  <a:moveTo>
                    <a:pt x="1442670" y="65044"/>
                  </a:moveTo>
                  <a:cubicBezTo>
                    <a:pt x="893916" y="7609"/>
                    <a:pt x="345163" y="-49825"/>
                    <a:pt x="132485" y="71868"/>
                  </a:cubicBezTo>
                  <a:cubicBezTo>
                    <a:pt x="-80193" y="193561"/>
                    <a:pt x="-13092" y="667820"/>
                    <a:pt x="166604" y="795199"/>
                  </a:cubicBezTo>
                  <a:cubicBezTo>
                    <a:pt x="346299" y="922578"/>
                    <a:pt x="778478" y="879360"/>
                    <a:pt x="1210658" y="836143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>
              <a:stCxn id="40" idx="6"/>
              <a:endCxn id="34" idx="2"/>
            </p:cNvCxnSpPr>
            <p:nvPr/>
          </p:nvCxnSpPr>
          <p:spPr>
            <a:xfrm flipV="1">
              <a:off x="5798984" y="1809837"/>
              <a:ext cx="2077998" cy="144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7876982" y="177173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876869" y="2504226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876655" y="32492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876655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675933" y="323930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667182" y="251682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722784" y="17861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667182" y="39780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744018" y="25146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018" y="2514600"/>
                <a:ext cx="485582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651821" y="4916983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821" y="4916983"/>
                <a:ext cx="485582" cy="372410"/>
              </a:xfrm>
              <a:prstGeom prst="rect">
                <a:avLst/>
              </a:prstGeom>
              <a:blipFill rotWithShape="1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05728" y="4244233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728" y="4244233"/>
                <a:ext cx="485582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542288" y="5051781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288" y="5051781"/>
                <a:ext cx="485582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>
            <a:stCxn id="63" idx="6"/>
            <a:endCxn id="64" idx="2"/>
          </p:cNvCxnSpPr>
          <p:nvPr/>
        </p:nvCxnSpPr>
        <p:spPr>
          <a:xfrm flipV="1">
            <a:off x="6424130" y="4120414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542275" y="3804521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275" y="3804521"/>
                <a:ext cx="471988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488141" y="4185521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41" y="4185521"/>
                <a:ext cx="47692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18288" y="457818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288" y="4578189"/>
                <a:ext cx="476925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522777" y="494744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77" y="4947449"/>
                <a:ext cx="476925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25237" y="5332767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237" y="5332767"/>
                <a:ext cx="476925" cy="372410"/>
              </a:xfrm>
              <a:prstGeom prst="rect">
                <a:avLst/>
              </a:prstGeom>
              <a:blipFill rotWithShape="1">
                <a:blip r:embed="rId2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Connector 51"/>
          <p:cNvCxnSpPr>
            <a:stCxn id="78" idx="4"/>
            <a:endCxn id="77" idx="0"/>
          </p:cNvCxnSpPr>
          <p:nvPr/>
        </p:nvCxnSpPr>
        <p:spPr>
          <a:xfrm flipH="1">
            <a:off x="7622265" y="4220364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51329" y="4165936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29" y="4165936"/>
                <a:ext cx="485582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>
            <a:stCxn id="63" idx="2"/>
            <a:endCxn id="87" idx="6"/>
          </p:cNvCxnSpPr>
          <p:nvPr/>
        </p:nvCxnSpPr>
        <p:spPr>
          <a:xfrm flipH="1">
            <a:off x="5876749" y="4127836"/>
            <a:ext cx="476444" cy="86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6" idx="2"/>
            <a:endCxn id="86" idx="6"/>
          </p:cNvCxnSpPr>
          <p:nvPr/>
        </p:nvCxnSpPr>
        <p:spPr>
          <a:xfrm flipH="1">
            <a:off x="5876748" y="4516753"/>
            <a:ext cx="476444" cy="137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6" idx="3"/>
            <a:endCxn id="84" idx="6"/>
          </p:cNvCxnSpPr>
          <p:nvPr/>
        </p:nvCxnSpPr>
        <p:spPr>
          <a:xfrm flipH="1">
            <a:off x="6031804" y="4543694"/>
            <a:ext cx="331776" cy="263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72" idx="3"/>
            <a:endCxn id="83" idx="6"/>
          </p:cNvCxnSpPr>
          <p:nvPr/>
        </p:nvCxnSpPr>
        <p:spPr>
          <a:xfrm flipH="1" flipV="1">
            <a:off x="6031803" y="5246343"/>
            <a:ext cx="337558" cy="71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78" idx="3"/>
            <a:endCxn id="70" idx="6"/>
          </p:cNvCxnSpPr>
          <p:nvPr/>
        </p:nvCxnSpPr>
        <p:spPr>
          <a:xfrm flipH="1">
            <a:off x="7168882" y="4209205"/>
            <a:ext cx="428303" cy="66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78" idx="2"/>
            <a:endCxn id="67" idx="6"/>
          </p:cNvCxnSpPr>
          <p:nvPr/>
        </p:nvCxnSpPr>
        <p:spPr>
          <a:xfrm flipH="1">
            <a:off x="7165065" y="4182264"/>
            <a:ext cx="421732" cy="327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77" idx="2"/>
            <a:endCxn id="73" idx="7"/>
          </p:cNvCxnSpPr>
          <p:nvPr/>
        </p:nvCxnSpPr>
        <p:spPr>
          <a:xfrm flipH="1">
            <a:off x="7160458" y="4621651"/>
            <a:ext cx="426338" cy="634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4" idx="5"/>
            <a:endCxn id="81" idx="1"/>
          </p:cNvCxnSpPr>
          <p:nvPr/>
        </p:nvCxnSpPr>
        <p:spPr>
          <a:xfrm>
            <a:off x="7154678" y="4147355"/>
            <a:ext cx="442506" cy="806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0" idx="2"/>
            <a:endCxn id="76" idx="5"/>
          </p:cNvCxnSpPr>
          <p:nvPr/>
        </p:nvCxnSpPr>
        <p:spPr>
          <a:xfrm flipH="1">
            <a:off x="7165568" y="5419805"/>
            <a:ext cx="421227" cy="27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6353193" y="4089736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094129" y="408231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6" idx="6"/>
            <a:endCxn id="67" idx="2"/>
          </p:cNvCxnSpPr>
          <p:nvPr/>
        </p:nvCxnSpPr>
        <p:spPr>
          <a:xfrm flipV="1">
            <a:off x="6424129" y="4509331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6353192" y="447865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094128" y="447123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>
            <a:stCxn id="69" idx="6"/>
            <a:endCxn id="70" idx="2"/>
          </p:cNvCxnSpPr>
          <p:nvPr/>
        </p:nvCxnSpPr>
        <p:spPr>
          <a:xfrm flipV="1">
            <a:off x="6427946" y="4875509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357009" y="484483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097945" y="4837409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>
            <a:stCxn id="72" idx="6"/>
            <a:endCxn id="73" idx="2"/>
          </p:cNvCxnSpPr>
          <p:nvPr/>
        </p:nvCxnSpPr>
        <p:spPr>
          <a:xfrm flipV="1">
            <a:off x="6429910" y="5282999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6358973" y="525232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099909" y="5244899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5" idx="6"/>
            <a:endCxn id="76" idx="2"/>
          </p:cNvCxnSpPr>
          <p:nvPr/>
        </p:nvCxnSpPr>
        <p:spPr>
          <a:xfrm flipV="1">
            <a:off x="6435020" y="5663999"/>
            <a:ext cx="669999" cy="742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6364083" y="563332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105019" y="5625899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586796" y="4583551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586797" y="414416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>
            <a:stCxn id="81" idx="4"/>
            <a:endCxn id="80" idx="0"/>
          </p:cNvCxnSpPr>
          <p:nvPr/>
        </p:nvCxnSpPr>
        <p:spPr>
          <a:xfrm flipH="1">
            <a:off x="7622264" y="5018518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586795" y="5381705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6796" y="494231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84" idx="4"/>
            <a:endCxn id="83" idx="0"/>
          </p:cNvCxnSpPr>
          <p:nvPr/>
        </p:nvCxnSpPr>
        <p:spPr>
          <a:xfrm flipH="1">
            <a:off x="5996335" y="4845056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5960866" y="520824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960867" y="4768856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Connector 84"/>
          <p:cNvCxnSpPr>
            <a:stCxn id="87" idx="4"/>
            <a:endCxn id="86" idx="0"/>
          </p:cNvCxnSpPr>
          <p:nvPr/>
        </p:nvCxnSpPr>
        <p:spPr>
          <a:xfrm flipH="1">
            <a:off x="5841280" y="4252527"/>
            <a:ext cx="1" cy="36318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5805811" y="461571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805812" y="4176327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041138" y="612250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75" idx="3"/>
            <a:endCxn id="88" idx="0"/>
          </p:cNvCxnSpPr>
          <p:nvPr/>
        </p:nvCxnSpPr>
        <p:spPr>
          <a:xfrm flipH="1">
            <a:off x="6076607" y="5698362"/>
            <a:ext cx="297864" cy="424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7638640" y="612349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>
            <a:stCxn id="70" idx="4"/>
            <a:endCxn id="90" idx="1"/>
          </p:cNvCxnSpPr>
          <p:nvPr/>
        </p:nvCxnSpPr>
        <p:spPr>
          <a:xfrm>
            <a:off x="7133414" y="4913609"/>
            <a:ext cx="515614" cy="1221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69" idx="2"/>
            <a:endCxn id="84" idx="6"/>
          </p:cNvCxnSpPr>
          <p:nvPr/>
        </p:nvCxnSpPr>
        <p:spPr>
          <a:xfrm flipH="1" flipV="1">
            <a:off x="6031804" y="4806956"/>
            <a:ext cx="325205" cy="7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7187481" y="5621766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481" y="5621766"/>
                <a:ext cx="435504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776292" y="6067298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292" y="6067298"/>
                <a:ext cx="515526" cy="393121"/>
              </a:xfrm>
              <a:prstGeom prst="rect">
                <a:avLst/>
              </a:prstGeom>
              <a:blipFill rotWithShape="1">
                <a:blip r:embed="rId2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7561674" y="6067298"/>
                <a:ext cx="515526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674" y="6067298"/>
                <a:ext cx="515526" cy="394660"/>
              </a:xfrm>
              <a:prstGeom prst="rect">
                <a:avLst/>
              </a:prstGeom>
              <a:blipFill rotWithShape="1">
                <a:blip r:embed="rId2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647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End of Phase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Phase 2 ends when no augmenting sequence is found.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We find a witness set,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, of tight edges such that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1≤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𝑊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≤2</m:t>
                    </m:r>
                  </m:oMath>
                </a14:m>
                <a:endParaRPr lang="en-US" dirty="0">
                  <a:latin typeface="Calibri Light" panose="020F0302020204030204" pitchFamily="34" charset="0"/>
                </a:endParaRPr>
              </a:p>
              <a:p>
                <a:r>
                  <a:rPr lang="en-US" dirty="0">
                    <a:latin typeface="Calibri Light" panose="020F0302020204030204" pitchFamily="34" charset="0"/>
                  </a:rPr>
                  <a:t>Flow path of a fully routed demand uses at most 2 edges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 If it uses an edge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then removing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disconnects this demand.</a:t>
                </a:r>
              </a:p>
              <a:p>
                <a:r>
                  <a:rPr lang="en-US" dirty="0">
                    <a:latin typeface="Calibri Light" panose="020F0302020204030204" pitchFamily="34" charset="0"/>
                  </a:rPr>
                  <a:t>Flow path of partially routed demands do not 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 Removing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disconnects these demands.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704" t="-1491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412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How to pick 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dirty="0">
                    <a:latin typeface="Calibri Light" panose="020F0302020204030204" pitchFamily="34" charset="0"/>
                  </a:rPr>
                  <a:t>A segment q, is visited from the s-side if there is an alternating sequence (starting from a partially routed demand) in which demand preceding q is routed through s.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 Light" panose="020F0302020204030204" pitchFamily="34" charset="0"/>
                  </a:rPr>
                  <a:t>[claim] If a segment is visited from the s-side then all segments to its left are also visited from s-side.</a:t>
                </a:r>
              </a:p>
              <a:p>
                <a:pPr marL="0" indent="0">
                  <a:buNone/>
                </a:pPr>
                <a:r>
                  <a:rPr lang="en-IN" dirty="0">
                    <a:latin typeface="Calibri Light" panose="020F0302020204030204" pitchFamily="34" charset="0"/>
                  </a:rPr>
                  <a:t>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dirty="0">
                    <a:latin typeface="Calibri Light" panose="020F0302020204030204" pitchFamily="34" charset="0"/>
                  </a:rPr>
                  <a:t> include the right boundary of the rightmost segment visited from the s-side in W.</a:t>
                </a:r>
              </a:p>
              <a:p>
                <a:pPr marL="0" indent="0">
                  <a:buNone/>
                </a:pPr>
                <a:endParaRPr lang="en-IN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3"/>
              </a:xfrm>
              <a:blipFill rotWithShape="0">
                <a:blip r:embed="rId2"/>
                <a:stretch>
                  <a:fillRect l="-1852" t="-1591" r="-1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10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>
                <a:latin typeface="Calibri Light" panose="020F0302020204030204" pitchFamily="34" charset="0"/>
              </a:rPr>
              <a:t>Why should no flow path go over more than 2 edges of 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477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dirty="0">
                <a:latin typeface="Calibri Light" panose="020F0302020204030204" pitchFamily="34" charset="0"/>
              </a:rPr>
              <a:t>We need to drop some edges picked in W. choice of these edges depends on the blossoms encountered in the algorithm for finding an alternating path in X.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64167" y="2571442"/>
              <a:ext cx="3258000" cy="56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087" y="2561362"/>
                <a:ext cx="3283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819247" y="3258682"/>
              <a:ext cx="3001320" cy="19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4567" y="3243562"/>
                <a:ext cx="30218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1183207" y="2573242"/>
              <a:ext cx="375120" cy="117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74207" y="2557762"/>
                <a:ext cx="39312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/>
              <p14:cNvContentPartPr/>
              <p14:nvPr/>
            </p14:nvContentPartPr>
            <p14:xfrm>
              <a:off x="2238727" y="2417722"/>
              <a:ext cx="2011680" cy="69588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29007" y="2404762"/>
                <a:ext cx="20368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/>
              <p14:cNvContentPartPr/>
              <p14:nvPr/>
            </p14:nvContentPartPr>
            <p14:xfrm>
              <a:off x="901327" y="2452282"/>
              <a:ext cx="1395360" cy="4356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85127" y="2437522"/>
                <a:ext cx="14259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/>
              <p14:cNvContentPartPr/>
              <p14:nvPr/>
            </p14:nvContentPartPr>
            <p14:xfrm>
              <a:off x="5035207" y="2634082"/>
              <a:ext cx="2822040" cy="11556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28727" y="2622922"/>
                <a:ext cx="28422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Ink 28"/>
              <p14:cNvContentPartPr/>
              <p14:nvPr/>
            </p14:nvContentPartPr>
            <p14:xfrm>
              <a:off x="5049967" y="3475762"/>
              <a:ext cx="3110400" cy="8820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39167" y="3466762"/>
                <a:ext cx="313596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/>
              <p14:cNvContentPartPr/>
              <p14:nvPr/>
            </p14:nvContentPartPr>
            <p14:xfrm>
              <a:off x="2805367" y="2584402"/>
              <a:ext cx="409320" cy="11412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01407" y="2570002"/>
                <a:ext cx="41832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0" name="Ink 39"/>
              <p14:cNvContentPartPr/>
              <p14:nvPr/>
            </p14:nvContentPartPr>
            <p14:xfrm>
              <a:off x="727087" y="3417082"/>
              <a:ext cx="2366640" cy="18000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4127" y="3401242"/>
                <a:ext cx="23958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4" name="Ink 43"/>
              <p14:cNvContentPartPr/>
              <p14:nvPr/>
            </p14:nvContentPartPr>
            <p14:xfrm>
              <a:off x="1584967" y="3632002"/>
              <a:ext cx="2430360" cy="23148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9487" y="3616162"/>
                <a:ext cx="24573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6" name="Ink 45"/>
              <p14:cNvContentPartPr/>
              <p14:nvPr/>
            </p14:nvContentPartPr>
            <p14:xfrm>
              <a:off x="626647" y="2270482"/>
              <a:ext cx="2107800" cy="14940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647" y="2261482"/>
                <a:ext cx="21319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8" name="Ink 47"/>
              <p14:cNvContentPartPr/>
              <p14:nvPr/>
            </p14:nvContentPartPr>
            <p14:xfrm>
              <a:off x="1546447" y="2025322"/>
              <a:ext cx="2547720" cy="22212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31327" y="2010562"/>
                <a:ext cx="25750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Ink 50"/>
              <p14:cNvContentPartPr/>
              <p14:nvPr/>
            </p14:nvContentPartPr>
            <p14:xfrm>
              <a:off x="4854847" y="3675562"/>
              <a:ext cx="353880" cy="10044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840087" y="3658282"/>
                <a:ext cx="38592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2" name="Ink 51"/>
              <p14:cNvContentPartPr/>
              <p14:nvPr/>
            </p14:nvContentPartPr>
            <p14:xfrm>
              <a:off x="6994687" y="6429202"/>
              <a:ext cx="360" cy="360"/>
            </p14:xfrm>
          </p:contentPart>
        </mc:Choice>
        <mc:Fallback xmlns="">
          <p:pic>
            <p:nvPicPr>
              <p:cNvPr id="52" name="Ink 5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91807" y="6426322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Ink 55"/>
              <p14:cNvContentPartPr/>
              <p14:nvPr/>
            </p14:nvContentPartPr>
            <p14:xfrm>
              <a:off x="7697047" y="3807682"/>
              <a:ext cx="615600" cy="140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681567" y="3791122"/>
                <a:ext cx="64800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Ink 57"/>
              <p14:cNvContentPartPr/>
              <p14:nvPr/>
            </p14:nvContentPartPr>
            <p14:xfrm>
              <a:off x="7645567" y="3677362"/>
              <a:ext cx="224640" cy="2656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30087" y="3663322"/>
                <a:ext cx="25668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Ink 59"/>
              <p14:cNvContentPartPr/>
              <p14:nvPr/>
            </p14:nvContentPartPr>
            <p14:xfrm>
              <a:off x="4872127" y="2305762"/>
              <a:ext cx="456480" cy="13608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57367" y="2289922"/>
                <a:ext cx="48708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Ink 61"/>
              <p14:cNvContentPartPr/>
              <p14:nvPr/>
            </p14:nvContentPartPr>
            <p14:xfrm>
              <a:off x="1173487" y="3133042"/>
              <a:ext cx="520560" cy="19620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59807" y="3117562"/>
                <a:ext cx="54000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Ink 62"/>
              <p14:cNvContentPartPr/>
              <p14:nvPr/>
            </p14:nvContentPartPr>
            <p14:xfrm>
              <a:off x="2961967" y="3167602"/>
              <a:ext cx="404280" cy="1170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58727" y="3154282"/>
                <a:ext cx="4111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Ink 65"/>
              <p14:cNvContentPartPr/>
              <p14:nvPr/>
            </p14:nvContentPartPr>
            <p14:xfrm>
              <a:off x="7454407" y="2440762"/>
              <a:ext cx="677520" cy="4356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440367" y="2429602"/>
                <a:ext cx="7074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Ink 67"/>
              <p14:cNvContentPartPr/>
              <p14:nvPr/>
            </p14:nvContentPartPr>
            <p14:xfrm>
              <a:off x="7433887" y="2370202"/>
              <a:ext cx="192600" cy="2581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418767" y="2355442"/>
                <a:ext cx="21888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/>
              <p14:cNvContentPartPr/>
              <p14:nvPr/>
            </p14:nvContentPartPr>
            <p14:xfrm>
              <a:off x="6500047" y="2114242"/>
              <a:ext cx="2098800" cy="120096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489247" y="2097322"/>
                <a:ext cx="2126520" cy="12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Ink 73"/>
              <p14:cNvContentPartPr/>
              <p14:nvPr/>
            </p14:nvContentPartPr>
            <p14:xfrm>
              <a:off x="5180647" y="2060962"/>
              <a:ext cx="1542960" cy="774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64447" y="2044402"/>
                <a:ext cx="157176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5" name="Ink 74"/>
              <p14:cNvContentPartPr/>
              <p14:nvPr/>
            </p14:nvContentPartPr>
            <p14:xfrm>
              <a:off x="5409967" y="2622922"/>
              <a:ext cx="559080" cy="1288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395567" y="2607082"/>
                <a:ext cx="5785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6" name="Ink 75"/>
              <p14:cNvContentPartPr/>
              <p14:nvPr/>
            </p14:nvContentPartPr>
            <p14:xfrm>
              <a:off x="6998287" y="2690962"/>
              <a:ext cx="408600" cy="102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84967" y="2675122"/>
                <a:ext cx="43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7" name="Ink 76"/>
              <p14:cNvContentPartPr/>
              <p14:nvPr/>
            </p14:nvContentPartPr>
            <p14:xfrm>
              <a:off x="5282887" y="3406282"/>
              <a:ext cx="715680" cy="9684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270287" y="3391522"/>
                <a:ext cx="73188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8" name="Ink 77"/>
              <p14:cNvContentPartPr/>
              <p14:nvPr/>
            </p14:nvContentPartPr>
            <p14:xfrm>
              <a:off x="7161367" y="3428242"/>
              <a:ext cx="486720" cy="1335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157767" y="3418162"/>
                <a:ext cx="50076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79" name="Ink 78"/>
              <p14:cNvContentPartPr/>
              <p14:nvPr/>
            </p14:nvContentPartPr>
            <p14:xfrm>
              <a:off x="7706407" y="5760682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703527" y="5757802"/>
                <a:ext cx="6120" cy="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0104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separates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fully routed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𝑦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partially routed demands.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Recall: total capacity of paths is reduced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𝑊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tight by fully routed demands and hence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𝑐𝑎𝑝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≤2(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𝑒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So removal of W can separate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demand which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Hence all partially routed demand can be routed using the available excess.</a:t>
                </a:r>
              </a:p>
              <a:p>
                <a:pPr marL="0" indent="0">
                  <a:buNone/>
                </a:pPr>
                <a:endParaRPr lang="en-US" dirty="0">
                  <a:latin typeface="Calibri Light" panose="020F0302020204030204" pitchFamily="34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5105400"/>
              </a:xfrm>
              <a:blipFill rotWithShape="1">
                <a:blip r:embed="rId2"/>
                <a:stretch>
                  <a:fillRect l="-1852" t="-1434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650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Key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[theorem]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a pp-graph,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Eulerian and capacity of every cut is at least twice the demand across it then demand can be routed integrally in poly time.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[levelled instance]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a levelled instance if it can be obtained by starting with a pp-instance and repeatedly replacing edges with other pp-instances.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[theorem] If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𝐺</m:t>
                    </m:r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r>
                      <a:rPr lang="en-US" b="0" i="1" dirty="0" smtClean="0">
                        <a:latin typeface="Cambria Math"/>
                      </a:rPr>
                      <m:t>𝐻</m:t>
                    </m:r>
                    <m:r>
                      <a:rPr lang="en-US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a levelled instance and capacity of every cut is at least thrice the demand across it then demand can be routed integrally in poly time.</a:t>
                </a:r>
              </a:p>
              <a:p>
                <a:pPr marL="0" indent="0">
                  <a:buNone/>
                </a:pP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906963"/>
              </a:xfrm>
              <a:blipFill rotWithShape="1">
                <a:blip r:embed="rId2"/>
                <a:stretch>
                  <a:fillRect l="-1704" t="-2484" r="-296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38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Multicommodity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1"/>
                <a:ext cx="8229600" cy="1600200"/>
              </a:xfrm>
            </p:spPr>
            <p:txBody>
              <a:bodyPr>
                <a:normAutofit fontScale="92500"/>
              </a:bodyPr>
              <a:lstStyle/>
              <a:p>
                <a:pPr marL="5715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Given a </a:t>
                </a:r>
                <a:r>
                  <a:rPr lang="en-US" dirty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supply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with edge capacities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and a </a:t>
                </a:r>
                <a:r>
                  <a:rPr lang="en-US" dirty="0">
                    <a:solidFill>
                      <a:srgbClr val="FF0000"/>
                    </a:solidFill>
                    <a:latin typeface="Calibri Light" panose="020F0302020204030204" pitchFamily="34" charset="0"/>
                  </a:rPr>
                  <a:t>demand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i="1" dirty="0" smtClean="0">
                        <a:latin typeface="Cambria Math"/>
                      </a:rPr>
                      <m:t>𝐹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with demands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𝑑</m:t>
                    </m:r>
                    <m:r>
                      <a:rPr lang="en-US" b="0" i="1" dirty="0" smtClean="0">
                        <a:latin typeface="Cambria Math"/>
                      </a:rPr>
                      <m:t>:</m:t>
                    </m:r>
                    <m:r>
                      <a:rPr lang="en-US" b="0" i="1" dirty="0" smtClean="0">
                        <a:latin typeface="Cambria Math"/>
                      </a:rPr>
                      <m:t>𝐹</m:t>
                    </m:r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𝑍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(assumed one for this talk)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1"/>
                <a:ext cx="8229600" cy="1600200"/>
              </a:xfrm>
              <a:blipFill rotWithShape="1">
                <a:blip r:embed="rId2"/>
                <a:stretch>
                  <a:fillRect l="-1111" t="-4580" b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2619375"/>
            <a:ext cx="4724400" cy="22193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dirty="0">
                <a:latin typeface="Calibri Light" panose="020F0302020204030204" pitchFamily="34" charset="0"/>
              </a:rPr>
              <a:t>[</a:t>
            </a:r>
            <a:r>
              <a:rPr lang="en-US" dirty="0">
                <a:solidFill>
                  <a:srgbClr val="00B050"/>
                </a:solidFill>
                <a:latin typeface="Calibri Light" panose="020F0302020204030204" pitchFamily="34" charset="0"/>
              </a:rPr>
              <a:t>integral routing</a:t>
            </a:r>
            <a:r>
              <a:rPr lang="en-US" dirty="0">
                <a:latin typeface="Calibri Light" panose="020F0302020204030204" pitchFamily="34" charset="0"/>
              </a:rPr>
              <a:t>] Find a path between end points of every demand </a:t>
            </a:r>
            <a:r>
              <a:rPr lang="en-US" dirty="0" err="1">
                <a:latin typeface="Calibri Light" panose="020F0302020204030204" pitchFamily="34" charset="0"/>
              </a:rPr>
              <a:t>s.t.</a:t>
            </a:r>
            <a:r>
              <a:rPr lang="en-US" dirty="0">
                <a:latin typeface="Calibri Light" panose="020F0302020204030204" pitchFamily="34" charset="0"/>
              </a:rPr>
              <a:t> #paths through an edge does not exceed its capacity.</a:t>
            </a:r>
          </a:p>
          <a:p>
            <a:pPr marL="5715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086600" y="268434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9817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0866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153400" y="4114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548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3"/>
            <a:endCxn id="6" idx="7"/>
          </p:cNvCxnSpPr>
          <p:nvPr/>
        </p:nvCxnSpPr>
        <p:spPr>
          <a:xfrm flipH="1">
            <a:off x="6046741" y="2749385"/>
            <a:ext cx="10510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5"/>
            <a:endCxn id="8" idx="1"/>
          </p:cNvCxnSpPr>
          <p:nvPr/>
        </p:nvCxnSpPr>
        <p:spPr>
          <a:xfrm>
            <a:off x="7151641" y="2749385"/>
            <a:ext cx="10129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9" idx="1"/>
          </p:cNvCxnSpPr>
          <p:nvPr/>
        </p:nvCxnSpPr>
        <p:spPr>
          <a:xfrm>
            <a:off x="6046741" y="4179841"/>
            <a:ext cx="10510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3"/>
            <a:endCxn id="9" idx="7"/>
          </p:cNvCxnSpPr>
          <p:nvPr/>
        </p:nvCxnSpPr>
        <p:spPr>
          <a:xfrm flipH="1">
            <a:off x="7151641" y="4179841"/>
            <a:ext cx="10129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2"/>
            <a:endCxn id="7" idx="6"/>
          </p:cNvCxnSpPr>
          <p:nvPr/>
        </p:nvCxnSpPr>
        <p:spPr>
          <a:xfrm flipH="1">
            <a:off x="7162800" y="4152900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  <a:endCxn id="7" idx="2"/>
          </p:cNvCxnSpPr>
          <p:nvPr/>
        </p:nvCxnSpPr>
        <p:spPr>
          <a:xfrm>
            <a:off x="6057900" y="4152900"/>
            <a:ext cx="1028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7" idx="0"/>
            <a:endCxn id="5" idx="4"/>
          </p:cNvCxnSpPr>
          <p:nvPr/>
        </p:nvCxnSpPr>
        <p:spPr>
          <a:xfrm flipV="1">
            <a:off x="7124700" y="2760544"/>
            <a:ext cx="0" cy="13542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9" idx="0"/>
            <a:endCxn id="7" idx="4"/>
          </p:cNvCxnSpPr>
          <p:nvPr/>
        </p:nvCxnSpPr>
        <p:spPr>
          <a:xfrm flipV="1">
            <a:off x="7124700" y="4191000"/>
            <a:ext cx="0" cy="129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6753225" y="2722444"/>
            <a:ext cx="914400" cy="2802056"/>
          </a:xfrm>
          <a:prstGeom prst="arc">
            <a:avLst>
              <a:gd name="adj1" fmla="val 16065255"/>
              <a:gd name="adj2" fmla="val 557000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267432" y="2914650"/>
            <a:ext cx="828693" cy="1185597"/>
          </a:xfrm>
          <a:custGeom>
            <a:avLst/>
            <a:gdLst>
              <a:gd name="connsiteX0" fmla="*/ 828693 w 828693"/>
              <a:gd name="connsiteY0" fmla="*/ 0 h 1185597"/>
              <a:gd name="connsiteX1" fmla="*/ 18 w 828693"/>
              <a:gd name="connsiteY1" fmla="*/ 1047750 h 1185597"/>
              <a:gd name="connsiteX2" fmla="*/ 809643 w 828693"/>
              <a:gd name="connsiteY2" fmla="*/ 1143000 h 1185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693" h="1185597">
                <a:moveTo>
                  <a:pt x="828693" y="0"/>
                </a:moveTo>
                <a:cubicBezTo>
                  <a:pt x="415943" y="428625"/>
                  <a:pt x="3193" y="857250"/>
                  <a:pt x="18" y="1047750"/>
                </a:cubicBezTo>
                <a:cubicBezTo>
                  <a:pt x="-3157" y="1238250"/>
                  <a:pt x="403243" y="1190625"/>
                  <a:pt x="809643" y="114300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7200900" y="4153427"/>
            <a:ext cx="809643" cy="1190098"/>
          </a:xfrm>
          <a:custGeom>
            <a:avLst/>
            <a:gdLst>
              <a:gd name="connsiteX0" fmla="*/ 19050 w 809643"/>
              <a:gd name="connsiteY0" fmla="*/ 37573 h 1190098"/>
              <a:gd name="connsiteX1" fmla="*/ 809625 w 809643"/>
              <a:gd name="connsiteY1" fmla="*/ 142348 h 1190098"/>
              <a:gd name="connsiteX2" fmla="*/ 0 w 809643"/>
              <a:gd name="connsiteY2" fmla="*/ 1190098 h 1190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9643" h="1190098">
                <a:moveTo>
                  <a:pt x="19050" y="37573"/>
                </a:moveTo>
                <a:cubicBezTo>
                  <a:pt x="415925" y="-6083"/>
                  <a:pt x="812800" y="-49739"/>
                  <a:pt x="809625" y="142348"/>
                </a:cubicBezTo>
                <a:cubicBezTo>
                  <a:pt x="806450" y="334435"/>
                  <a:pt x="403225" y="762266"/>
                  <a:pt x="0" y="119009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6095589" y="2809875"/>
            <a:ext cx="971961" cy="1367280"/>
          </a:xfrm>
          <a:custGeom>
            <a:avLst/>
            <a:gdLst>
              <a:gd name="connsiteX0" fmla="*/ 876711 w 971961"/>
              <a:gd name="connsiteY0" fmla="*/ 0 h 1367280"/>
              <a:gd name="connsiteX1" fmla="*/ 411 w 971961"/>
              <a:gd name="connsiteY1" fmla="*/ 1228725 h 1367280"/>
              <a:gd name="connsiteX2" fmla="*/ 971961 w 971961"/>
              <a:gd name="connsiteY2" fmla="*/ 1285875 h 136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961" h="1367280">
                <a:moveTo>
                  <a:pt x="876711" y="0"/>
                </a:moveTo>
                <a:cubicBezTo>
                  <a:pt x="430623" y="507206"/>
                  <a:pt x="-15464" y="1014412"/>
                  <a:pt x="411" y="1228725"/>
                </a:cubicBezTo>
                <a:cubicBezTo>
                  <a:pt x="16286" y="1443038"/>
                  <a:pt x="494123" y="1364456"/>
                  <a:pt x="971961" y="1285875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7210425" y="2771775"/>
            <a:ext cx="981138" cy="1385299"/>
          </a:xfrm>
          <a:custGeom>
            <a:avLst/>
            <a:gdLst>
              <a:gd name="connsiteX0" fmla="*/ 38100 w 981138"/>
              <a:gd name="connsiteY0" fmla="*/ 0 h 1385299"/>
              <a:gd name="connsiteX1" fmla="*/ 981075 w 981138"/>
              <a:gd name="connsiteY1" fmla="*/ 1238250 h 1385299"/>
              <a:gd name="connsiteX2" fmla="*/ 0 w 981138"/>
              <a:gd name="connsiteY2" fmla="*/ 1314450 h 138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38" h="1385299">
                <a:moveTo>
                  <a:pt x="38100" y="0"/>
                </a:moveTo>
                <a:cubicBezTo>
                  <a:pt x="512762" y="509587"/>
                  <a:pt x="987425" y="1019175"/>
                  <a:pt x="981075" y="1238250"/>
                </a:cubicBezTo>
                <a:cubicBezTo>
                  <a:pt x="974725" y="1457325"/>
                  <a:pt x="487362" y="1385887"/>
                  <a:pt x="0" y="131445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6105521" y="4231559"/>
            <a:ext cx="895354" cy="1292941"/>
          </a:xfrm>
          <a:custGeom>
            <a:avLst/>
            <a:gdLst>
              <a:gd name="connsiteX0" fmla="*/ 885829 w 895354"/>
              <a:gd name="connsiteY0" fmla="*/ 1292941 h 1292941"/>
              <a:gd name="connsiteX1" fmla="*/ 4 w 895354"/>
              <a:gd name="connsiteY1" fmla="*/ 178516 h 1292941"/>
              <a:gd name="connsiteX2" fmla="*/ 895354 w 895354"/>
              <a:gd name="connsiteY2" fmla="*/ 16591 h 129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5354" h="1292941">
                <a:moveTo>
                  <a:pt x="885829" y="1292941"/>
                </a:moveTo>
                <a:cubicBezTo>
                  <a:pt x="442123" y="842091"/>
                  <a:pt x="-1583" y="391241"/>
                  <a:pt x="4" y="178516"/>
                </a:cubicBezTo>
                <a:cubicBezTo>
                  <a:pt x="1591" y="-34209"/>
                  <a:pt x="448472" y="-8809"/>
                  <a:pt x="895354" y="16591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7239000" y="4168728"/>
            <a:ext cx="923941" cy="1346247"/>
          </a:xfrm>
          <a:custGeom>
            <a:avLst/>
            <a:gdLst>
              <a:gd name="connsiteX0" fmla="*/ 19050 w 923941"/>
              <a:gd name="connsiteY0" fmla="*/ 1346247 h 1346247"/>
              <a:gd name="connsiteX1" fmla="*/ 923925 w 923941"/>
              <a:gd name="connsiteY1" fmla="*/ 127047 h 1346247"/>
              <a:gd name="connsiteX2" fmla="*/ 0 w 923941"/>
              <a:gd name="connsiteY2" fmla="*/ 98472 h 1346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3941" h="1346247">
                <a:moveTo>
                  <a:pt x="19050" y="1346247"/>
                </a:moveTo>
                <a:cubicBezTo>
                  <a:pt x="473075" y="840628"/>
                  <a:pt x="927100" y="335009"/>
                  <a:pt x="923925" y="127047"/>
                </a:cubicBezTo>
                <a:cubicBezTo>
                  <a:pt x="920750" y="-80915"/>
                  <a:pt x="460375" y="8778"/>
                  <a:pt x="0" y="9847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7248525" y="2619375"/>
            <a:ext cx="1219314" cy="2952750"/>
          </a:xfrm>
          <a:custGeom>
            <a:avLst/>
            <a:gdLst>
              <a:gd name="connsiteX0" fmla="*/ 0 w 1219314"/>
              <a:gd name="connsiteY0" fmla="*/ 0 h 2952750"/>
              <a:gd name="connsiteX1" fmla="*/ 1219200 w 1219314"/>
              <a:gd name="connsiteY1" fmla="*/ 1562100 h 2952750"/>
              <a:gd name="connsiteX2" fmla="*/ 57150 w 1219314"/>
              <a:gd name="connsiteY2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9314" h="2952750">
                <a:moveTo>
                  <a:pt x="0" y="0"/>
                </a:moveTo>
                <a:cubicBezTo>
                  <a:pt x="604837" y="534987"/>
                  <a:pt x="1209675" y="1069975"/>
                  <a:pt x="1219200" y="1562100"/>
                </a:cubicBezTo>
                <a:cubicBezTo>
                  <a:pt x="1228725" y="2054225"/>
                  <a:pt x="642937" y="2503487"/>
                  <a:pt x="57150" y="295275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5829033" y="2619375"/>
            <a:ext cx="1190892" cy="3009900"/>
          </a:xfrm>
          <a:custGeom>
            <a:avLst/>
            <a:gdLst>
              <a:gd name="connsiteX0" fmla="*/ 1190892 w 1190892"/>
              <a:gd name="connsiteY0" fmla="*/ 0 h 3009900"/>
              <a:gd name="connsiteX1" fmla="*/ 267 w 1190892"/>
              <a:gd name="connsiteY1" fmla="*/ 1485900 h 3009900"/>
              <a:gd name="connsiteX2" fmla="*/ 1105167 w 1190892"/>
              <a:gd name="connsiteY2" fmla="*/ 300990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892" h="3009900">
                <a:moveTo>
                  <a:pt x="1190892" y="0"/>
                </a:moveTo>
                <a:cubicBezTo>
                  <a:pt x="602723" y="492125"/>
                  <a:pt x="14554" y="984250"/>
                  <a:pt x="267" y="1485900"/>
                </a:cubicBezTo>
                <a:cubicBezTo>
                  <a:pt x="-14020" y="1987550"/>
                  <a:pt x="545573" y="2498725"/>
                  <a:pt x="1105167" y="300990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8201025" y="4732577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1/2</a:t>
            </a: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762000" y="4838700"/>
            <a:ext cx="4724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itchFamily="34" charset="0"/>
              <a:buNone/>
            </a:pPr>
            <a:r>
              <a:rPr lang="en-US" dirty="0">
                <a:latin typeface="Calibri Light" panose="020F0302020204030204" pitchFamily="34" charset="0"/>
              </a:rPr>
              <a:t>[</a:t>
            </a:r>
            <a:r>
              <a:rPr lang="en-US" dirty="0">
                <a:solidFill>
                  <a:srgbClr val="0070C0"/>
                </a:solidFill>
                <a:latin typeface="Calibri Light" panose="020F0302020204030204" pitchFamily="34" charset="0"/>
              </a:rPr>
              <a:t>fractional routing</a:t>
            </a:r>
            <a:r>
              <a:rPr lang="en-US" dirty="0">
                <a:latin typeface="Calibri Light" panose="020F0302020204030204" pitchFamily="34" charset="0"/>
              </a:rPr>
              <a:t>] 1 unit of flow is sent between end points of each demand.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3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5" grpId="0" animBg="1"/>
      <p:bldP spid="45" grpId="1" animBg="1"/>
      <p:bldP spid="46" grpId="0" animBg="1"/>
      <p:bldP spid="46" grpId="1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Open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Proving the conjecture for </a:t>
            </a:r>
            <a:r>
              <a:rPr lang="en-US" dirty="0" err="1">
                <a:latin typeface="Calibri Light" panose="020F0302020204030204" pitchFamily="34" charset="0"/>
              </a:rPr>
              <a:t>sp</a:t>
            </a:r>
            <a:r>
              <a:rPr lang="en-US" dirty="0">
                <a:latin typeface="Calibri Light" panose="020F0302020204030204" pitchFamily="34" charset="0"/>
              </a:rPr>
              <a:t>-graphs.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A tight max multicommodity flow min </a:t>
            </a:r>
            <a:r>
              <a:rPr lang="en-US" dirty="0" err="1">
                <a:latin typeface="Calibri Light" panose="020F0302020204030204" pitchFamily="34" charset="0"/>
              </a:rPr>
              <a:t>multicut</a:t>
            </a:r>
            <a:r>
              <a:rPr lang="en-US" dirty="0">
                <a:latin typeface="Calibri Light" panose="020F0302020204030204" pitchFamily="34" charset="0"/>
              </a:rPr>
              <a:t> result for </a:t>
            </a:r>
            <a:r>
              <a:rPr lang="en-US" dirty="0" err="1">
                <a:latin typeface="Calibri Light" panose="020F0302020204030204" pitchFamily="34" charset="0"/>
              </a:rPr>
              <a:t>sp</a:t>
            </a:r>
            <a:r>
              <a:rPr lang="en-US" dirty="0">
                <a:latin typeface="Calibri Light" panose="020F0302020204030204" pitchFamily="34" charset="0"/>
              </a:rPr>
              <a:t>-graphs.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[BIG ONE] Is relaxing cut condition by a  constant factor sufficient to route flow (fractionally) in planar graphs. </a:t>
            </a:r>
          </a:p>
        </p:txBody>
      </p:sp>
    </p:spTree>
    <p:extLst>
      <p:ext uri="{BB962C8B-B14F-4D97-AF65-F5344CB8AC3E}">
        <p14:creationId xmlns:p14="http://schemas.microsoft.com/office/powerpoint/2010/main" val="131051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8229600" cy="1143000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51060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524000" y="96350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963509"/>
                <a:ext cx="47692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37421" y="1417262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421" y="1417262"/>
                <a:ext cx="485582" cy="372410"/>
              </a:xfrm>
              <a:prstGeom prst="rect">
                <a:avLst/>
              </a:prstGeom>
              <a:blipFill rotWithShape="1">
                <a:blip r:embed="rId3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591328" y="744512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28" y="744512"/>
                <a:ext cx="48558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990600" y="533400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1268309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90600" y="1992868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2728356"/>
            <a:ext cx="213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76400" y="4572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4572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119210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905000" y="119210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192109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676400" y="19050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75895" y="1905000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5000" y="265215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91052" y="2652156"/>
            <a:ext cx="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11833" y="171985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33" y="171985"/>
                <a:ext cx="47198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49713" y="2423556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713" y="2423556"/>
                <a:ext cx="476925" cy="372410"/>
              </a:xfrm>
              <a:prstGeom prst="rect">
                <a:avLst/>
              </a:prstGeom>
              <a:blipFill rotWithShape="1"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640131" y="16764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131" y="1676400"/>
                <a:ext cx="476925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Freeform 26"/>
          <p:cNvSpPr/>
          <p:nvPr/>
        </p:nvSpPr>
        <p:spPr>
          <a:xfrm>
            <a:off x="1003465" y="2819400"/>
            <a:ext cx="1181595" cy="0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9600" y="2602468"/>
                <a:ext cx="480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602468"/>
                <a:ext cx="48064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00618" y="1639608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618" y="1639608"/>
                <a:ext cx="485582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7418" y="68580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18" y="685800"/>
                <a:ext cx="485582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627888" y="155206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88" y="1552060"/>
                <a:ext cx="485582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/>
          <p:cNvCxnSpPr>
            <a:stCxn id="98" idx="6"/>
            <a:endCxn id="100" idx="2"/>
          </p:cNvCxnSpPr>
          <p:nvPr/>
        </p:nvCxnSpPr>
        <p:spPr>
          <a:xfrm flipV="1">
            <a:off x="5509730" y="620693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81218" y="1447800"/>
                <a:ext cx="485582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18" y="1447800"/>
                <a:ext cx="485582" cy="372410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627875" y="304800"/>
                <a:ext cx="4719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875" y="304800"/>
                <a:ext cx="4719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73741" y="685800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741" y="685800"/>
                <a:ext cx="476925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03888" y="1078468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3888" y="1078468"/>
                <a:ext cx="476925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08377" y="1447728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377" y="1447728"/>
                <a:ext cx="476925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10837" y="1833046"/>
                <a:ext cx="476925" cy="372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837" y="1833046"/>
                <a:ext cx="476925" cy="372410"/>
              </a:xfrm>
              <a:prstGeom prst="rect">
                <a:avLst/>
              </a:prstGeom>
              <a:blipFill rotWithShape="1">
                <a:blip r:embed="rId17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>
            <a:stCxn id="129" idx="4"/>
            <a:endCxn id="128" idx="0"/>
          </p:cNvCxnSpPr>
          <p:nvPr/>
        </p:nvCxnSpPr>
        <p:spPr>
          <a:xfrm flipH="1">
            <a:off x="6707865" y="720643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36929" y="666215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6929" y="666215"/>
                <a:ext cx="485582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Connector 59"/>
          <p:cNvCxnSpPr>
            <a:stCxn id="98" idx="2"/>
            <a:endCxn id="144" idx="6"/>
          </p:cNvCxnSpPr>
          <p:nvPr/>
        </p:nvCxnSpPr>
        <p:spPr>
          <a:xfrm flipH="1">
            <a:off x="4962349" y="628115"/>
            <a:ext cx="476444" cy="865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13" idx="2"/>
            <a:endCxn id="143" idx="6"/>
          </p:cNvCxnSpPr>
          <p:nvPr/>
        </p:nvCxnSpPr>
        <p:spPr>
          <a:xfrm flipH="1">
            <a:off x="4962348" y="1017032"/>
            <a:ext cx="476444" cy="1370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13" idx="3"/>
            <a:endCxn id="141" idx="6"/>
          </p:cNvCxnSpPr>
          <p:nvPr/>
        </p:nvCxnSpPr>
        <p:spPr>
          <a:xfrm flipH="1">
            <a:off x="5117404" y="1043973"/>
            <a:ext cx="331776" cy="263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119" idx="3"/>
            <a:endCxn id="140" idx="6"/>
          </p:cNvCxnSpPr>
          <p:nvPr/>
        </p:nvCxnSpPr>
        <p:spPr>
          <a:xfrm flipH="1" flipV="1">
            <a:off x="5117403" y="1746622"/>
            <a:ext cx="337558" cy="710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129" idx="3"/>
            <a:endCxn id="117" idx="6"/>
          </p:cNvCxnSpPr>
          <p:nvPr/>
        </p:nvCxnSpPr>
        <p:spPr>
          <a:xfrm flipH="1">
            <a:off x="6254482" y="709484"/>
            <a:ext cx="428303" cy="6663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129" idx="2"/>
            <a:endCxn id="114" idx="6"/>
          </p:cNvCxnSpPr>
          <p:nvPr/>
        </p:nvCxnSpPr>
        <p:spPr>
          <a:xfrm flipH="1">
            <a:off x="6250665" y="682543"/>
            <a:ext cx="421732" cy="3270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28" idx="2"/>
            <a:endCxn id="120" idx="7"/>
          </p:cNvCxnSpPr>
          <p:nvPr/>
        </p:nvCxnSpPr>
        <p:spPr>
          <a:xfrm flipH="1">
            <a:off x="6246058" y="1121930"/>
            <a:ext cx="426338" cy="634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880861" y="2094230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861" y="2094230"/>
                <a:ext cx="485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2" name="Straight Connector 91"/>
          <p:cNvCxnSpPr>
            <a:stCxn id="100" idx="5"/>
            <a:endCxn id="135" idx="1"/>
          </p:cNvCxnSpPr>
          <p:nvPr/>
        </p:nvCxnSpPr>
        <p:spPr>
          <a:xfrm>
            <a:off x="6240278" y="647634"/>
            <a:ext cx="442506" cy="8061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134" idx="2"/>
            <a:endCxn id="123" idx="5"/>
          </p:cNvCxnSpPr>
          <p:nvPr/>
        </p:nvCxnSpPr>
        <p:spPr>
          <a:xfrm flipH="1">
            <a:off x="6251168" y="1920084"/>
            <a:ext cx="421227" cy="2711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5438793" y="590015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179729" y="58259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>
            <a:stCxn id="113" idx="6"/>
            <a:endCxn id="114" idx="2"/>
          </p:cNvCxnSpPr>
          <p:nvPr/>
        </p:nvCxnSpPr>
        <p:spPr>
          <a:xfrm flipV="1">
            <a:off x="5509729" y="1009610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5438792" y="97893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6179728" y="97151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>
            <a:stCxn id="116" idx="6"/>
            <a:endCxn id="117" idx="2"/>
          </p:cNvCxnSpPr>
          <p:nvPr/>
        </p:nvCxnSpPr>
        <p:spPr>
          <a:xfrm flipV="1">
            <a:off x="5513546" y="1375788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Oval 115"/>
          <p:cNvSpPr/>
          <p:nvPr/>
        </p:nvSpPr>
        <p:spPr>
          <a:xfrm>
            <a:off x="5442609" y="134511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183545" y="133768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>
            <a:stCxn id="119" idx="6"/>
            <a:endCxn id="120" idx="2"/>
          </p:cNvCxnSpPr>
          <p:nvPr/>
        </p:nvCxnSpPr>
        <p:spPr>
          <a:xfrm flipV="1">
            <a:off x="5515510" y="1783278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5444573" y="175260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185509" y="174517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>
            <a:stCxn id="122" idx="6"/>
            <a:endCxn id="123" idx="2"/>
          </p:cNvCxnSpPr>
          <p:nvPr/>
        </p:nvCxnSpPr>
        <p:spPr>
          <a:xfrm flipV="1">
            <a:off x="5520620" y="2164278"/>
            <a:ext cx="669999" cy="74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Oval 121"/>
          <p:cNvSpPr/>
          <p:nvPr/>
        </p:nvSpPr>
        <p:spPr>
          <a:xfrm>
            <a:off x="5449683" y="213360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190619" y="2126178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672396" y="1083830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6672397" y="64444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3" name="Straight Connector 132"/>
          <p:cNvCxnSpPr>
            <a:stCxn id="135" idx="4"/>
            <a:endCxn id="134" idx="0"/>
          </p:cNvCxnSpPr>
          <p:nvPr/>
        </p:nvCxnSpPr>
        <p:spPr>
          <a:xfrm flipH="1">
            <a:off x="6707864" y="1518797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Oval 133"/>
          <p:cNvSpPr/>
          <p:nvPr/>
        </p:nvSpPr>
        <p:spPr>
          <a:xfrm>
            <a:off x="6672395" y="1881984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672396" y="1442597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9" name="Straight Connector 138"/>
          <p:cNvCxnSpPr>
            <a:stCxn id="141" idx="4"/>
            <a:endCxn id="140" idx="0"/>
          </p:cNvCxnSpPr>
          <p:nvPr/>
        </p:nvCxnSpPr>
        <p:spPr>
          <a:xfrm flipH="1">
            <a:off x="5081935" y="1345335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046466" y="170852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5046467" y="1269135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Connector 141"/>
          <p:cNvCxnSpPr>
            <a:stCxn id="144" idx="4"/>
            <a:endCxn id="143" idx="0"/>
          </p:cNvCxnSpPr>
          <p:nvPr/>
        </p:nvCxnSpPr>
        <p:spPr>
          <a:xfrm flipH="1">
            <a:off x="4926880" y="752806"/>
            <a:ext cx="1" cy="3631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/>
          <p:cNvSpPr/>
          <p:nvPr/>
        </p:nvSpPr>
        <p:spPr>
          <a:xfrm>
            <a:off x="4891411" y="1115993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4891412" y="676606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5126738" y="262278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Connector 165"/>
          <p:cNvCxnSpPr>
            <a:stCxn id="122" idx="3"/>
            <a:endCxn id="165" idx="0"/>
          </p:cNvCxnSpPr>
          <p:nvPr/>
        </p:nvCxnSpPr>
        <p:spPr>
          <a:xfrm flipH="1">
            <a:off x="5162207" y="2198641"/>
            <a:ext cx="297864" cy="4241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Freeform 171"/>
          <p:cNvSpPr/>
          <p:nvPr/>
        </p:nvSpPr>
        <p:spPr>
          <a:xfrm>
            <a:off x="2286000" y="1303616"/>
            <a:ext cx="838200" cy="67984"/>
          </a:xfrm>
          <a:custGeom>
            <a:avLst/>
            <a:gdLst>
              <a:gd name="connsiteX0" fmla="*/ 0 w 1181595"/>
              <a:gd name="connsiteY0" fmla="*/ 0 h 0"/>
              <a:gd name="connsiteX1" fmla="*/ 1181595 w 1181595"/>
              <a:gd name="connsiteY1" fmla="*/ 0 h 0"/>
              <a:gd name="connsiteX2" fmla="*/ 1181595 w 1181595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595">
                <a:moveTo>
                  <a:pt x="0" y="0"/>
                </a:moveTo>
                <a:lnTo>
                  <a:pt x="1181595" y="0"/>
                </a:lnTo>
                <a:lnTo>
                  <a:pt x="1181595" y="0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6724240" y="2623772"/>
            <a:ext cx="70937" cy="76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5" name="Straight Connector 174"/>
          <p:cNvCxnSpPr>
            <a:stCxn id="117" idx="4"/>
            <a:endCxn id="174" idx="1"/>
          </p:cNvCxnSpPr>
          <p:nvPr/>
        </p:nvCxnSpPr>
        <p:spPr>
          <a:xfrm>
            <a:off x="6219014" y="1413888"/>
            <a:ext cx="515614" cy="12210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116" idx="2"/>
            <a:endCxn id="141" idx="6"/>
          </p:cNvCxnSpPr>
          <p:nvPr/>
        </p:nvCxnSpPr>
        <p:spPr>
          <a:xfrm flipH="1" flipV="1">
            <a:off x="5117404" y="1307235"/>
            <a:ext cx="325205" cy="75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/>
              <p:cNvSpPr txBox="1"/>
              <p:nvPr/>
            </p:nvSpPr>
            <p:spPr>
              <a:xfrm>
                <a:off x="6273081" y="2122045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6" name="TextBox 1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081" y="2122045"/>
                <a:ext cx="435504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/>
              <p:cNvSpPr txBox="1"/>
              <p:nvPr/>
            </p:nvSpPr>
            <p:spPr>
              <a:xfrm>
                <a:off x="4861892" y="2567577"/>
                <a:ext cx="515526" cy="393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892" y="2567577"/>
                <a:ext cx="515526" cy="393121"/>
              </a:xfrm>
              <a:prstGeom prst="rect">
                <a:avLst/>
              </a:prstGeom>
              <a:blipFill rotWithShape="1">
                <a:blip r:embed="rId21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/>
              <p:cNvSpPr txBox="1"/>
              <p:nvPr/>
            </p:nvSpPr>
            <p:spPr>
              <a:xfrm>
                <a:off x="6647274" y="2567577"/>
                <a:ext cx="515526" cy="394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274" y="2567577"/>
                <a:ext cx="515526" cy="394660"/>
              </a:xfrm>
              <a:prstGeom prst="rect">
                <a:avLst/>
              </a:prstGeom>
              <a:blipFill rotWithShape="1">
                <a:blip r:embed="rId22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/>
              <p:cNvSpPr txBox="1"/>
              <p:nvPr/>
            </p:nvSpPr>
            <p:spPr>
              <a:xfrm>
                <a:off x="2453985" y="1327666"/>
                <a:ext cx="485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3" name="TextBox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85" y="1327666"/>
                <a:ext cx="485582" cy="369332"/>
              </a:xfrm>
              <a:prstGeom prst="rect">
                <a:avLst/>
              </a:prstGeom>
              <a:blipFill rotWithShape="1">
                <a:blip r:embed="rId2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4038" y="963509"/>
                <a:ext cx="4769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038" y="963509"/>
                <a:ext cx="476925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053988" y="219854"/>
            <a:ext cx="1972320" cy="2798936"/>
          </a:xfrm>
          <a:custGeom>
            <a:avLst/>
            <a:gdLst>
              <a:gd name="connsiteX0" fmla="*/ 0 w 1972320"/>
              <a:gd name="connsiteY0" fmla="*/ 230522 h 2798936"/>
              <a:gd name="connsiteX1" fmla="*/ 1665027 w 1972320"/>
              <a:gd name="connsiteY1" fmla="*/ 216874 h 2798936"/>
              <a:gd name="connsiteX2" fmla="*/ 1828800 w 1972320"/>
              <a:gd name="connsiteY2" fmla="*/ 2516522 h 2798936"/>
              <a:gd name="connsiteX3" fmla="*/ 95534 w 1972320"/>
              <a:gd name="connsiteY3" fmla="*/ 2680295 h 279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72320" h="2798936">
                <a:moveTo>
                  <a:pt x="0" y="230522"/>
                </a:moveTo>
                <a:cubicBezTo>
                  <a:pt x="680113" y="33198"/>
                  <a:pt x="1360227" y="-164126"/>
                  <a:pt x="1665027" y="216874"/>
                </a:cubicBezTo>
                <a:cubicBezTo>
                  <a:pt x="1969827" y="597874"/>
                  <a:pt x="2090382" y="2105952"/>
                  <a:pt x="1828800" y="2516522"/>
                </a:cubicBezTo>
                <a:cubicBezTo>
                  <a:pt x="1567218" y="2927092"/>
                  <a:pt x="831376" y="2803693"/>
                  <a:pt x="95534" y="268029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15152" y="1066702"/>
            <a:ext cx="1700789" cy="1130563"/>
          </a:xfrm>
          <a:custGeom>
            <a:avLst/>
            <a:gdLst>
              <a:gd name="connsiteX0" fmla="*/ 0 w 1700789"/>
              <a:gd name="connsiteY0" fmla="*/ 79710 h 1130563"/>
              <a:gd name="connsiteX1" fmla="*/ 1555845 w 1700789"/>
              <a:gd name="connsiteY1" fmla="*/ 100182 h 1130563"/>
              <a:gd name="connsiteX2" fmla="*/ 1467135 w 1700789"/>
              <a:gd name="connsiteY2" fmla="*/ 1069173 h 1130563"/>
              <a:gd name="connsiteX3" fmla="*/ 88711 w 1700789"/>
              <a:gd name="connsiteY3" fmla="*/ 1035053 h 1130563"/>
              <a:gd name="connsiteX4" fmla="*/ 88711 w 1700789"/>
              <a:gd name="connsiteY4" fmla="*/ 1035053 h 1130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789" h="1130563">
                <a:moveTo>
                  <a:pt x="0" y="79710"/>
                </a:moveTo>
                <a:cubicBezTo>
                  <a:pt x="655661" y="7491"/>
                  <a:pt x="1311323" y="-64728"/>
                  <a:pt x="1555845" y="100182"/>
                </a:cubicBezTo>
                <a:cubicBezTo>
                  <a:pt x="1800367" y="265092"/>
                  <a:pt x="1711657" y="913361"/>
                  <a:pt x="1467135" y="1069173"/>
                </a:cubicBezTo>
                <a:cubicBezTo>
                  <a:pt x="1222613" y="1224985"/>
                  <a:pt x="88711" y="1035053"/>
                  <a:pt x="88711" y="1035053"/>
                </a:cubicBezTo>
                <a:lnTo>
                  <a:pt x="88711" y="1035053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736267" y="557063"/>
            <a:ext cx="1126652" cy="650961"/>
          </a:xfrm>
          <a:custGeom>
            <a:avLst/>
            <a:gdLst>
              <a:gd name="connsiteX0" fmla="*/ 1126652 w 1126652"/>
              <a:gd name="connsiteY0" fmla="*/ 36615 h 650961"/>
              <a:gd name="connsiteX1" fmla="*/ 150837 w 1126652"/>
              <a:gd name="connsiteY1" fmla="*/ 57086 h 650961"/>
              <a:gd name="connsiteX2" fmla="*/ 75775 w 1126652"/>
              <a:gd name="connsiteY2" fmla="*/ 575701 h 650961"/>
              <a:gd name="connsiteX3" fmla="*/ 867345 w 1126652"/>
              <a:gd name="connsiteY3" fmla="*/ 637116 h 650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6652" h="650961">
                <a:moveTo>
                  <a:pt x="1126652" y="36615"/>
                </a:moveTo>
                <a:cubicBezTo>
                  <a:pt x="726317" y="1926"/>
                  <a:pt x="325983" y="-32762"/>
                  <a:pt x="150837" y="57086"/>
                </a:cubicBezTo>
                <a:cubicBezTo>
                  <a:pt x="-24309" y="146934"/>
                  <a:pt x="-43643" y="479029"/>
                  <a:pt x="75775" y="575701"/>
                </a:cubicBezTo>
                <a:cubicBezTo>
                  <a:pt x="195193" y="672373"/>
                  <a:pt x="531269" y="654744"/>
                  <a:pt x="867345" y="63711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24966" y="1306556"/>
            <a:ext cx="1442670" cy="879647"/>
          </a:xfrm>
          <a:custGeom>
            <a:avLst/>
            <a:gdLst>
              <a:gd name="connsiteX0" fmla="*/ 1442670 w 1442670"/>
              <a:gd name="connsiteY0" fmla="*/ 65044 h 879647"/>
              <a:gd name="connsiteX1" fmla="*/ 132485 w 1442670"/>
              <a:gd name="connsiteY1" fmla="*/ 71868 h 879647"/>
              <a:gd name="connsiteX2" fmla="*/ 166604 w 1442670"/>
              <a:gd name="connsiteY2" fmla="*/ 795199 h 879647"/>
              <a:gd name="connsiteX3" fmla="*/ 1210658 w 1442670"/>
              <a:gd name="connsiteY3" fmla="*/ 836143 h 87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2670" h="879647">
                <a:moveTo>
                  <a:pt x="1442670" y="65044"/>
                </a:moveTo>
                <a:cubicBezTo>
                  <a:pt x="893916" y="7609"/>
                  <a:pt x="345163" y="-49825"/>
                  <a:pt x="132485" y="71868"/>
                </a:cubicBezTo>
                <a:cubicBezTo>
                  <a:pt x="-80193" y="193561"/>
                  <a:pt x="-13092" y="667820"/>
                  <a:pt x="166604" y="795199"/>
                </a:cubicBezTo>
                <a:cubicBezTo>
                  <a:pt x="346299" y="922578"/>
                  <a:pt x="778478" y="879360"/>
                  <a:pt x="1210658" y="83614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77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Cut condition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953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For demands to be (fractionally) routable the capacity of every cut should exceed demand across it.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The </a:t>
            </a:r>
            <a:r>
              <a:rPr lang="en-US" i="1" dirty="0">
                <a:latin typeface="Calibri Light" panose="020F0302020204030204" pitchFamily="34" charset="0"/>
              </a:rPr>
              <a:t>cut condition </a:t>
            </a:r>
            <a:r>
              <a:rPr lang="en-US" dirty="0">
                <a:latin typeface="Calibri Light" panose="020F0302020204030204" pitchFamily="34" charset="0"/>
              </a:rPr>
              <a:t>is necessary but not sufficient.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(total volume of edges required: 8, available: 6)</a:t>
            </a:r>
          </a:p>
        </p:txBody>
      </p:sp>
      <p:sp>
        <p:nvSpPr>
          <p:cNvPr id="4" name="Oval 3"/>
          <p:cNvSpPr/>
          <p:nvPr/>
        </p:nvSpPr>
        <p:spPr>
          <a:xfrm>
            <a:off x="6734175" y="198046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29275" y="34109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34175" y="34109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800975" y="34109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34175" y="478251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5" idx="7"/>
          </p:cNvCxnSpPr>
          <p:nvPr/>
        </p:nvCxnSpPr>
        <p:spPr>
          <a:xfrm flipH="1">
            <a:off x="5694316" y="2045504"/>
            <a:ext cx="10510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7" idx="1"/>
          </p:cNvCxnSpPr>
          <p:nvPr/>
        </p:nvCxnSpPr>
        <p:spPr>
          <a:xfrm>
            <a:off x="6799216" y="2045504"/>
            <a:ext cx="1012918" cy="13765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8" idx="1"/>
          </p:cNvCxnSpPr>
          <p:nvPr/>
        </p:nvCxnSpPr>
        <p:spPr>
          <a:xfrm>
            <a:off x="5694316" y="3475960"/>
            <a:ext cx="10510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7"/>
          </p:cNvCxnSpPr>
          <p:nvPr/>
        </p:nvCxnSpPr>
        <p:spPr>
          <a:xfrm flipH="1">
            <a:off x="6799216" y="3475960"/>
            <a:ext cx="1012918" cy="13177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6" idx="6"/>
          </p:cNvCxnSpPr>
          <p:nvPr/>
        </p:nvCxnSpPr>
        <p:spPr>
          <a:xfrm flipH="1">
            <a:off x="6810375" y="3449019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5705475" y="3449019"/>
            <a:ext cx="1028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4" idx="4"/>
          </p:cNvCxnSpPr>
          <p:nvPr/>
        </p:nvCxnSpPr>
        <p:spPr>
          <a:xfrm flipV="1">
            <a:off x="6772275" y="2056663"/>
            <a:ext cx="0" cy="13542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  <a:endCxn id="6" idx="4"/>
          </p:cNvCxnSpPr>
          <p:nvPr/>
        </p:nvCxnSpPr>
        <p:spPr>
          <a:xfrm flipV="1">
            <a:off x="6772275" y="3487119"/>
            <a:ext cx="0" cy="12954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6400800" y="2018563"/>
            <a:ext cx="914400" cy="2802056"/>
          </a:xfrm>
          <a:prstGeom prst="arc">
            <a:avLst>
              <a:gd name="adj1" fmla="val 16065255"/>
              <a:gd name="adj2" fmla="val 557000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5400000">
            <a:off x="6338519" y="2385644"/>
            <a:ext cx="771409" cy="2229703"/>
          </a:xfrm>
          <a:prstGeom prst="arc">
            <a:avLst>
              <a:gd name="adj1" fmla="val 16065255"/>
              <a:gd name="adj2" fmla="val 5570008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526641" y="2066925"/>
            <a:ext cx="638177" cy="2809875"/>
          </a:xfrm>
          <a:custGeom>
            <a:avLst/>
            <a:gdLst>
              <a:gd name="connsiteX0" fmla="*/ 0 w 638177"/>
              <a:gd name="connsiteY0" fmla="*/ 0 h 2809875"/>
              <a:gd name="connsiteX1" fmla="*/ 638175 w 638177"/>
              <a:gd name="connsiteY1" fmla="*/ 1514475 h 2809875"/>
              <a:gd name="connsiteX2" fmla="*/ 9525 w 638177"/>
              <a:gd name="connsiteY2" fmla="*/ 2809875 h 2809875"/>
              <a:gd name="connsiteX3" fmla="*/ 9525 w 638177"/>
              <a:gd name="connsiteY3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7" h="2809875">
                <a:moveTo>
                  <a:pt x="0" y="0"/>
                </a:moveTo>
                <a:cubicBezTo>
                  <a:pt x="318294" y="523081"/>
                  <a:pt x="636588" y="1046163"/>
                  <a:pt x="638175" y="1514475"/>
                </a:cubicBezTo>
                <a:cubicBezTo>
                  <a:pt x="639762" y="1982787"/>
                  <a:pt x="9525" y="2809875"/>
                  <a:pt x="9525" y="2809875"/>
                </a:cubicBezTo>
                <a:lnTo>
                  <a:pt x="9525" y="2809875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428948" y="5181600"/>
            <a:ext cx="1966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(capacity, demand)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88032" y="49094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(3,1)</a:t>
            </a:r>
          </a:p>
        </p:txBody>
      </p:sp>
      <p:sp>
        <p:nvSpPr>
          <p:cNvPr id="29" name="Freeform 28"/>
          <p:cNvSpPr/>
          <p:nvPr/>
        </p:nvSpPr>
        <p:spPr>
          <a:xfrm>
            <a:off x="5815353" y="2005981"/>
            <a:ext cx="1170894" cy="2809875"/>
          </a:xfrm>
          <a:custGeom>
            <a:avLst/>
            <a:gdLst>
              <a:gd name="connsiteX0" fmla="*/ 0 w 638177"/>
              <a:gd name="connsiteY0" fmla="*/ 0 h 2809875"/>
              <a:gd name="connsiteX1" fmla="*/ 638175 w 638177"/>
              <a:gd name="connsiteY1" fmla="*/ 1514475 h 2809875"/>
              <a:gd name="connsiteX2" fmla="*/ 9525 w 638177"/>
              <a:gd name="connsiteY2" fmla="*/ 2809875 h 2809875"/>
              <a:gd name="connsiteX3" fmla="*/ 9525 w 638177"/>
              <a:gd name="connsiteY3" fmla="*/ 2809875 h 28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8177" h="2809875">
                <a:moveTo>
                  <a:pt x="0" y="0"/>
                </a:moveTo>
                <a:cubicBezTo>
                  <a:pt x="318294" y="523081"/>
                  <a:pt x="636588" y="1046163"/>
                  <a:pt x="638175" y="1514475"/>
                </a:cubicBezTo>
                <a:cubicBezTo>
                  <a:pt x="639762" y="1982787"/>
                  <a:pt x="9525" y="2809875"/>
                  <a:pt x="9525" y="2809875"/>
                </a:cubicBezTo>
                <a:lnTo>
                  <a:pt x="9525" y="2809875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592889" y="4909472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(3,3)</a:t>
            </a:r>
          </a:p>
        </p:txBody>
      </p:sp>
      <p:sp>
        <p:nvSpPr>
          <p:cNvPr id="31" name="Freeform 30"/>
          <p:cNvSpPr/>
          <p:nvPr/>
        </p:nvSpPr>
        <p:spPr>
          <a:xfrm>
            <a:off x="5967412" y="2134122"/>
            <a:ext cx="1685925" cy="2514600"/>
          </a:xfrm>
          <a:custGeom>
            <a:avLst/>
            <a:gdLst>
              <a:gd name="connsiteX0" fmla="*/ 0 w 1685925"/>
              <a:gd name="connsiteY0" fmla="*/ 0 h 2514600"/>
              <a:gd name="connsiteX1" fmla="*/ 1028700 w 1685925"/>
              <a:gd name="connsiteY1" fmla="*/ 914400 h 2514600"/>
              <a:gd name="connsiteX2" fmla="*/ 1685925 w 1685925"/>
              <a:gd name="connsiteY2" fmla="*/ 2514600 h 2514600"/>
              <a:gd name="connsiteX3" fmla="*/ 1685925 w 1685925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5925" h="2514600">
                <a:moveTo>
                  <a:pt x="0" y="0"/>
                </a:moveTo>
                <a:cubicBezTo>
                  <a:pt x="373856" y="247650"/>
                  <a:pt x="747713" y="495300"/>
                  <a:pt x="1028700" y="914400"/>
                </a:cubicBezTo>
                <a:cubicBezTo>
                  <a:pt x="1309688" y="1333500"/>
                  <a:pt x="1685925" y="2514600"/>
                  <a:pt x="1685925" y="2514600"/>
                </a:cubicBezTo>
                <a:lnTo>
                  <a:pt x="1685925" y="2514600"/>
                </a:ln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532741" y="469623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(3,3)</a:t>
            </a:r>
          </a:p>
        </p:txBody>
      </p:sp>
      <p:sp>
        <p:nvSpPr>
          <p:cNvPr id="34" name="Freeform 33"/>
          <p:cNvSpPr/>
          <p:nvPr/>
        </p:nvSpPr>
        <p:spPr>
          <a:xfrm>
            <a:off x="6200775" y="2076450"/>
            <a:ext cx="1619250" cy="644311"/>
          </a:xfrm>
          <a:custGeom>
            <a:avLst/>
            <a:gdLst>
              <a:gd name="connsiteX0" fmla="*/ 0 w 1619250"/>
              <a:gd name="connsiteY0" fmla="*/ 0 h 644311"/>
              <a:gd name="connsiteX1" fmla="*/ 695325 w 1619250"/>
              <a:gd name="connsiteY1" fmla="*/ 552450 h 644311"/>
              <a:gd name="connsiteX2" fmla="*/ 1619250 w 1619250"/>
              <a:gd name="connsiteY2" fmla="*/ 638175 h 644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9250" h="644311">
                <a:moveTo>
                  <a:pt x="0" y="0"/>
                </a:moveTo>
                <a:cubicBezTo>
                  <a:pt x="212725" y="223044"/>
                  <a:pt x="425450" y="446088"/>
                  <a:pt x="695325" y="552450"/>
                </a:cubicBezTo>
                <a:cubicBezTo>
                  <a:pt x="965200" y="658812"/>
                  <a:pt x="1292225" y="648493"/>
                  <a:pt x="1619250" y="638175"/>
                </a:cubicBezTo>
              </a:path>
            </a:pathLst>
          </a:custGeom>
          <a:noFill/>
          <a:ln w="1905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820025" y="2536095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(2,2)</a:t>
            </a:r>
          </a:p>
        </p:txBody>
      </p:sp>
    </p:spTree>
    <p:extLst>
      <p:ext uri="{BB962C8B-B14F-4D97-AF65-F5344CB8AC3E}">
        <p14:creationId xmlns:p14="http://schemas.microsoft.com/office/powerpoint/2010/main" val="231130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/>
      <p:bldP spid="28" grpId="1"/>
      <p:bldP spid="29" grpId="0" animBg="1"/>
      <p:bldP spid="29" grpId="1" animBg="1"/>
      <p:bldP spid="30" grpId="0"/>
      <p:bldP spid="30" grpId="1"/>
      <p:bldP spid="31" grpId="0" animBg="1"/>
      <p:bldP spid="31" grpId="1" animBg="1"/>
      <p:bldP spid="32" grpId="0"/>
      <p:bldP spid="32" grpId="1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Sufficiency of the cut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Cut condition is sufficient for routing flow fractionally if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</a:t>
                </a:r>
                <a:r>
                  <a:rPr lang="en-US" dirty="0" err="1">
                    <a:latin typeface="Calibri Light" panose="020F0302020204030204" pitchFamily="34" charset="0"/>
                  </a:rPr>
                  <a:t>okamura-seymour</a:t>
                </a:r>
                <a:r>
                  <a:rPr lang="en-US" dirty="0">
                    <a:latin typeface="Calibri Light" panose="020F0302020204030204" pitchFamily="34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planar and endpoints of all demands are on one face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</a:t>
                </a:r>
                <a:r>
                  <a:rPr lang="en-US" dirty="0" err="1">
                    <a:latin typeface="Calibri Light" panose="020F0302020204030204" pitchFamily="34" charset="0"/>
                  </a:rPr>
                  <a:t>seymour</a:t>
                </a:r>
                <a:r>
                  <a:rPr lang="en-US" dirty="0">
                    <a:latin typeface="Calibri Light" panose="020F0302020204030204" pitchFamily="34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planar.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To route flow integrally, in addition to the cut condition, we need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</a:t>
                </a:r>
                <a:r>
                  <a:rPr lang="en-US" i="1" dirty="0">
                    <a:latin typeface="Calibri Light" panose="020F0302020204030204" pitchFamily="34" charset="0"/>
                  </a:rPr>
                  <a:t>Eulerian.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852" t="-164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68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Series-parallel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[parallel-paths graph] Graph obtained by identifying endpoints of 2 or more simple paths. </a:t>
            </a:r>
          </a:p>
          <a:p>
            <a:pPr marL="0" indent="0">
              <a:buNone/>
            </a:pPr>
            <a:r>
              <a:rPr lang="en-US" dirty="0">
                <a:latin typeface="Calibri Light" panose="020F0302020204030204" pitchFamily="34" charset="0"/>
              </a:rPr>
              <a:t>[series-parallel graph] start with a pp-graph, replace edges by other pp-graphs and repeat.</a:t>
            </a:r>
          </a:p>
        </p:txBody>
      </p:sp>
      <p:sp>
        <p:nvSpPr>
          <p:cNvPr id="4" name="Oval 3"/>
          <p:cNvSpPr/>
          <p:nvPr/>
        </p:nvSpPr>
        <p:spPr>
          <a:xfrm>
            <a:off x="6385156" y="194523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61117" y="231661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67737" y="227851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4" idx="3"/>
            <a:endCxn id="5" idx="7"/>
          </p:cNvCxnSpPr>
          <p:nvPr/>
        </p:nvCxnSpPr>
        <p:spPr>
          <a:xfrm flipH="1">
            <a:off x="5726158" y="2010273"/>
            <a:ext cx="670157" cy="31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6"/>
            <a:endCxn id="36" idx="2"/>
          </p:cNvCxnSpPr>
          <p:nvPr/>
        </p:nvCxnSpPr>
        <p:spPr>
          <a:xfrm>
            <a:off x="6461356" y="1983332"/>
            <a:ext cx="1399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5"/>
            <a:endCxn id="38" idx="2"/>
          </p:cNvCxnSpPr>
          <p:nvPr/>
        </p:nvCxnSpPr>
        <p:spPr>
          <a:xfrm>
            <a:off x="5726158" y="2381651"/>
            <a:ext cx="644710" cy="329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3"/>
            <a:endCxn id="37" idx="7"/>
          </p:cNvCxnSpPr>
          <p:nvPr/>
        </p:nvCxnSpPr>
        <p:spPr>
          <a:xfrm flipH="1">
            <a:off x="7875540" y="2343551"/>
            <a:ext cx="703356" cy="32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6"/>
            <a:endCxn id="7" idx="2"/>
          </p:cNvCxnSpPr>
          <p:nvPr/>
        </p:nvCxnSpPr>
        <p:spPr>
          <a:xfrm flipV="1">
            <a:off x="5737317" y="2316610"/>
            <a:ext cx="283042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140620" y="266606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861252" y="194523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810499" y="265408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70868" y="2673134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19" idx="6"/>
            <a:endCxn id="37" idx="2"/>
          </p:cNvCxnSpPr>
          <p:nvPr/>
        </p:nvCxnSpPr>
        <p:spPr>
          <a:xfrm flipV="1">
            <a:off x="7216820" y="2692184"/>
            <a:ext cx="593679" cy="11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8" idx="6"/>
            <a:endCxn id="19" idx="2"/>
          </p:cNvCxnSpPr>
          <p:nvPr/>
        </p:nvCxnSpPr>
        <p:spPr>
          <a:xfrm flipV="1">
            <a:off x="6447068" y="2704165"/>
            <a:ext cx="693552" cy="7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36" idx="5"/>
            <a:endCxn id="7" idx="1"/>
          </p:cNvCxnSpPr>
          <p:nvPr/>
        </p:nvCxnSpPr>
        <p:spPr>
          <a:xfrm>
            <a:off x="7926293" y="2010273"/>
            <a:ext cx="652603" cy="279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451724" y="2272436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605975" y="2272436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t</a:t>
            </a:r>
          </a:p>
        </p:txBody>
      </p:sp>
      <p:sp>
        <p:nvSpPr>
          <p:cNvPr id="105" name="Oval 104"/>
          <p:cNvSpPr/>
          <p:nvPr/>
        </p:nvSpPr>
        <p:spPr>
          <a:xfrm>
            <a:off x="6269290" y="4152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545251" y="452427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8451871" y="448617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/>
          <p:cNvCxnSpPr>
            <a:stCxn id="105" idx="3"/>
            <a:endCxn id="106" idx="7"/>
          </p:cNvCxnSpPr>
          <p:nvPr/>
        </p:nvCxnSpPr>
        <p:spPr>
          <a:xfrm flipH="1">
            <a:off x="5610292" y="4217941"/>
            <a:ext cx="670157" cy="317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05" idx="6"/>
            <a:endCxn id="114" idx="2"/>
          </p:cNvCxnSpPr>
          <p:nvPr/>
        </p:nvCxnSpPr>
        <p:spPr>
          <a:xfrm>
            <a:off x="6345490" y="4191000"/>
            <a:ext cx="13998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6" idx="5"/>
            <a:endCxn id="116" idx="2"/>
          </p:cNvCxnSpPr>
          <p:nvPr/>
        </p:nvCxnSpPr>
        <p:spPr>
          <a:xfrm>
            <a:off x="5610292" y="4589319"/>
            <a:ext cx="644710" cy="3295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107" idx="3"/>
            <a:endCxn id="115" idx="7"/>
          </p:cNvCxnSpPr>
          <p:nvPr/>
        </p:nvCxnSpPr>
        <p:spPr>
          <a:xfrm flipH="1">
            <a:off x="7759674" y="4551219"/>
            <a:ext cx="703356" cy="3216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06" idx="6"/>
            <a:endCxn id="107" idx="2"/>
          </p:cNvCxnSpPr>
          <p:nvPr/>
        </p:nvCxnSpPr>
        <p:spPr>
          <a:xfrm flipV="1">
            <a:off x="5621451" y="4524278"/>
            <a:ext cx="2830420" cy="381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/>
        </p:nvSpPr>
        <p:spPr>
          <a:xfrm>
            <a:off x="7024754" y="487373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7745386" y="4152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7694633" y="486175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255002" y="488080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>
            <a:stCxn id="113" idx="6"/>
            <a:endCxn id="115" idx="2"/>
          </p:cNvCxnSpPr>
          <p:nvPr/>
        </p:nvCxnSpPr>
        <p:spPr>
          <a:xfrm flipV="1">
            <a:off x="7100954" y="4899852"/>
            <a:ext cx="593679" cy="11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6" idx="6"/>
            <a:endCxn id="113" idx="2"/>
          </p:cNvCxnSpPr>
          <p:nvPr/>
        </p:nvCxnSpPr>
        <p:spPr>
          <a:xfrm flipV="1">
            <a:off x="6331202" y="4911833"/>
            <a:ext cx="693552" cy="7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114" idx="5"/>
            <a:endCxn id="107" idx="1"/>
          </p:cNvCxnSpPr>
          <p:nvPr/>
        </p:nvCxnSpPr>
        <p:spPr>
          <a:xfrm>
            <a:off x="7810427" y="4217941"/>
            <a:ext cx="652603" cy="2793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6601778" y="388246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601778" y="473101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586603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3" name="Straight Connector 122"/>
          <p:cNvCxnSpPr>
            <a:stCxn id="120" idx="2"/>
            <a:endCxn id="105" idx="7"/>
          </p:cNvCxnSpPr>
          <p:nvPr/>
        </p:nvCxnSpPr>
        <p:spPr>
          <a:xfrm flipH="1">
            <a:off x="6334331" y="3920560"/>
            <a:ext cx="267447" cy="2434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120" idx="6"/>
            <a:endCxn id="129" idx="2"/>
          </p:cNvCxnSpPr>
          <p:nvPr/>
        </p:nvCxnSpPr>
        <p:spPr>
          <a:xfrm flipV="1">
            <a:off x="6677978" y="3905250"/>
            <a:ext cx="834114" cy="153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105" idx="5"/>
            <a:endCxn id="131" idx="2"/>
          </p:cNvCxnSpPr>
          <p:nvPr/>
        </p:nvCxnSpPr>
        <p:spPr>
          <a:xfrm>
            <a:off x="6334331" y="4217941"/>
            <a:ext cx="267447" cy="1913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14" idx="3"/>
            <a:endCxn id="130" idx="7"/>
          </p:cNvCxnSpPr>
          <p:nvPr/>
        </p:nvCxnSpPr>
        <p:spPr>
          <a:xfrm flipH="1">
            <a:off x="7577133" y="4217941"/>
            <a:ext cx="179412" cy="1453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Oval 127"/>
          <p:cNvSpPr/>
          <p:nvPr/>
        </p:nvSpPr>
        <p:spPr>
          <a:xfrm>
            <a:off x="7074553" y="436409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512092" y="38671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512092" y="435211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6601778" y="4371166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/>
          <p:cNvCxnSpPr>
            <a:stCxn id="128" idx="6"/>
            <a:endCxn id="130" idx="2"/>
          </p:cNvCxnSpPr>
          <p:nvPr/>
        </p:nvCxnSpPr>
        <p:spPr>
          <a:xfrm flipV="1">
            <a:off x="7150753" y="4390216"/>
            <a:ext cx="361339" cy="119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131" idx="6"/>
            <a:endCxn id="128" idx="2"/>
          </p:cNvCxnSpPr>
          <p:nvPr/>
        </p:nvCxnSpPr>
        <p:spPr>
          <a:xfrm flipV="1">
            <a:off x="6677978" y="4402197"/>
            <a:ext cx="396575" cy="70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129" idx="5"/>
            <a:endCxn id="114" idx="0"/>
          </p:cNvCxnSpPr>
          <p:nvPr/>
        </p:nvCxnSpPr>
        <p:spPr>
          <a:xfrm>
            <a:off x="7577133" y="3932191"/>
            <a:ext cx="206353" cy="2207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122" idx="2"/>
            <a:endCxn id="116" idx="4"/>
          </p:cNvCxnSpPr>
          <p:nvPr/>
        </p:nvCxnSpPr>
        <p:spPr>
          <a:xfrm flipH="1" flipV="1">
            <a:off x="6293102" y="4957002"/>
            <a:ext cx="293501" cy="110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113" idx="3"/>
            <a:endCxn id="122" idx="6"/>
          </p:cNvCxnSpPr>
          <p:nvPr/>
        </p:nvCxnSpPr>
        <p:spPr>
          <a:xfrm flipH="1">
            <a:off x="6662803" y="4938774"/>
            <a:ext cx="373110" cy="1285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13" idx="1"/>
            <a:endCxn id="121" idx="6"/>
          </p:cNvCxnSpPr>
          <p:nvPr/>
        </p:nvCxnSpPr>
        <p:spPr>
          <a:xfrm flipH="1" flipV="1">
            <a:off x="6677978" y="4769118"/>
            <a:ext cx="357935" cy="11577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21" idx="2"/>
            <a:endCxn id="116" idx="7"/>
          </p:cNvCxnSpPr>
          <p:nvPr/>
        </p:nvCxnSpPr>
        <p:spPr>
          <a:xfrm flipH="1">
            <a:off x="6320043" y="4769118"/>
            <a:ext cx="281735" cy="122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Oval 172"/>
          <p:cNvSpPr/>
          <p:nvPr/>
        </p:nvSpPr>
        <p:spPr>
          <a:xfrm>
            <a:off x="7085116" y="373651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088951" y="400420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>
            <a:stCxn id="129" idx="3"/>
            <a:endCxn id="174" idx="6"/>
          </p:cNvCxnSpPr>
          <p:nvPr/>
        </p:nvCxnSpPr>
        <p:spPr>
          <a:xfrm flipH="1">
            <a:off x="7165151" y="3932191"/>
            <a:ext cx="358100" cy="110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29" idx="1"/>
            <a:endCxn id="173" idx="6"/>
          </p:cNvCxnSpPr>
          <p:nvPr/>
        </p:nvCxnSpPr>
        <p:spPr>
          <a:xfrm flipH="1" flipV="1">
            <a:off x="7161316" y="3774618"/>
            <a:ext cx="361935" cy="1036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>
            <a:stCxn id="174" idx="2"/>
            <a:endCxn id="120" idx="5"/>
          </p:cNvCxnSpPr>
          <p:nvPr/>
        </p:nvCxnSpPr>
        <p:spPr>
          <a:xfrm flipH="1" flipV="1">
            <a:off x="6666819" y="3947501"/>
            <a:ext cx="422132" cy="948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73" idx="2"/>
            <a:endCxn id="120" idx="7"/>
          </p:cNvCxnSpPr>
          <p:nvPr/>
        </p:nvCxnSpPr>
        <p:spPr>
          <a:xfrm flipH="1">
            <a:off x="6666819" y="3774618"/>
            <a:ext cx="418297" cy="1190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Oval 193"/>
          <p:cNvSpPr/>
          <p:nvPr/>
        </p:nvSpPr>
        <p:spPr>
          <a:xfrm>
            <a:off x="8110139" y="419152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8031753" y="4376689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6" name="Straight Connector 195"/>
          <p:cNvCxnSpPr>
            <a:stCxn id="195" idx="1"/>
            <a:endCxn id="114" idx="4"/>
          </p:cNvCxnSpPr>
          <p:nvPr/>
        </p:nvCxnSpPr>
        <p:spPr>
          <a:xfrm flipH="1" flipV="1">
            <a:off x="7783486" y="4229100"/>
            <a:ext cx="259426" cy="1587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>
            <a:stCxn id="194" idx="2"/>
            <a:endCxn id="114" idx="6"/>
          </p:cNvCxnSpPr>
          <p:nvPr/>
        </p:nvCxnSpPr>
        <p:spPr>
          <a:xfrm flipH="1" flipV="1">
            <a:off x="7821586" y="4191000"/>
            <a:ext cx="288553" cy="386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>
            <a:stCxn id="107" idx="0"/>
            <a:endCxn id="194" idx="5"/>
          </p:cNvCxnSpPr>
          <p:nvPr/>
        </p:nvCxnSpPr>
        <p:spPr>
          <a:xfrm flipH="1" flipV="1">
            <a:off x="8175180" y="4256561"/>
            <a:ext cx="314791" cy="229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107" idx="2"/>
            <a:endCxn id="195" idx="5"/>
          </p:cNvCxnSpPr>
          <p:nvPr/>
        </p:nvCxnSpPr>
        <p:spPr>
          <a:xfrm flipH="1" flipV="1">
            <a:off x="8096794" y="4441730"/>
            <a:ext cx="355077" cy="825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3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1" grpId="0" animBg="1"/>
      <p:bldP spid="122" grpId="0" animBg="1"/>
      <p:bldP spid="128" grpId="0" animBg="1"/>
      <p:bldP spid="129" grpId="0" animBg="1"/>
      <p:bldP spid="130" grpId="0" animBg="1"/>
      <p:bldP spid="131" grpId="0" animBg="1"/>
      <p:bldP spid="173" grpId="0" animBg="1"/>
      <p:bldP spid="174" grpId="0" animBg="1"/>
      <p:bldP spid="194" grpId="0" animBg="1"/>
      <p:bldP spid="1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Multicommodity flow in </a:t>
            </a:r>
            <a:r>
              <a:rPr lang="en-US" dirty="0" err="1">
                <a:latin typeface="Calibri Light" panose="020F0302020204030204" pitchFamily="34" charset="0"/>
              </a:rPr>
              <a:t>sp</a:t>
            </a:r>
            <a:r>
              <a:rPr lang="en-US" dirty="0">
                <a:latin typeface="Calibri Light" panose="020F0302020204030204" pitchFamily="34" charset="0"/>
              </a:rPr>
              <a:t>-graphs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5257800" cy="49530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a </a:t>
                </a:r>
                <a:r>
                  <a:rPr lang="en-US" dirty="0" err="1">
                    <a:latin typeface="Calibri Light" panose="020F0302020204030204" pitchFamily="34" charset="0"/>
                  </a:rPr>
                  <a:t>sp</a:t>
                </a:r>
                <a:r>
                  <a:rPr lang="en-US" dirty="0">
                    <a:latin typeface="Calibri Light" panose="020F0302020204030204" pitchFamily="34" charset="0"/>
                  </a:rPr>
                  <a:t>-graph,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arbitrary.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Cut condition is not sufficient for routing flow.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</a:t>
                </a:r>
                <a:r>
                  <a:rPr lang="en-US" dirty="0" err="1">
                    <a:latin typeface="Calibri Light" panose="020F0302020204030204" pitchFamily="34" charset="0"/>
                  </a:rPr>
                  <a:t>chakrabarti</a:t>
                </a:r>
                <a:r>
                  <a:rPr lang="en-US" dirty="0">
                    <a:latin typeface="Calibri Light" panose="020F0302020204030204" pitchFamily="34" charset="0"/>
                  </a:rPr>
                  <a:t> et.al.] If capacity of every cut is at least </a:t>
                </a:r>
                <a:r>
                  <a:rPr lang="en-US" b="1" dirty="0">
                    <a:latin typeface="Calibri Light" panose="020F0302020204030204" pitchFamily="34" charset="0"/>
                  </a:rPr>
                  <a:t>twice</a:t>
                </a:r>
                <a:r>
                  <a:rPr lang="en-US" dirty="0">
                    <a:latin typeface="Calibri Light" panose="020F0302020204030204" pitchFamily="34" charset="0"/>
                  </a:rPr>
                  <a:t> the demand across it then flow is (fractionally) routable.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</a:t>
                </a:r>
                <a:r>
                  <a:rPr lang="en-US" dirty="0" err="1">
                    <a:latin typeface="Calibri Light" panose="020F0302020204030204" pitchFamily="34" charset="0"/>
                  </a:rPr>
                  <a:t>raghavendra</a:t>
                </a:r>
                <a:r>
                  <a:rPr lang="en-US" dirty="0">
                    <a:latin typeface="Calibri Light" panose="020F0302020204030204" pitchFamily="34" charset="0"/>
                  </a:rPr>
                  <a:t>, lee] This relaxation of the cut condition is necessary.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5257800" cy="4953000"/>
              </a:xfrm>
              <a:blipFill rotWithShape="1">
                <a:blip r:embed="rId2"/>
                <a:stretch>
                  <a:fillRect l="-2897" t="-2463" r="-4519" b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7525604" y="183555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20704" y="215322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525604" y="215322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2404" y="215322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15652" y="244515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4" idx="3"/>
            <a:endCxn id="5" idx="7"/>
          </p:cNvCxnSpPr>
          <p:nvPr/>
        </p:nvCxnSpPr>
        <p:spPr>
          <a:xfrm flipH="1">
            <a:off x="6485745" y="1900596"/>
            <a:ext cx="1051018" cy="263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7" idx="1"/>
          </p:cNvCxnSpPr>
          <p:nvPr/>
        </p:nvCxnSpPr>
        <p:spPr>
          <a:xfrm>
            <a:off x="7590645" y="1900596"/>
            <a:ext cx="1012918" cy="263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5"/>
            <a:endCxn id="8" idx="1"/>
          </p:cNvCxnSpPr>
          <p:nvPr/>
        </p:nvCxnSpPr>
        <p:spPr>
          <a:xfrm>
            <a:off x="6485745" y="2218264"/>
            <a:ext cx="1041066" cy="238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3"/>
            <a:endCxn id="8" idx="7"/>
          </p:cNvCxnSpPr>
          <p:nvPr/>
        </p:nvCxnSpPr>
        <p:spPr>
          <a:xfrm flipH="1">
            <a:off x="7580693" y="2218264"/>
            <a:ext cx="1022870" cy="2380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6" idx="6"/>
          </p:cNvCxnSpPr>
          <p:nvPr/>
        </p:nvCxnSpPr>
        <p:spPr>
          <a:xfrm flipH="1">
            <a:off x="7601804" y="2191323"/>
            <a:ext cx="990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6"/>
            <a:endCxn id="6" idx="2"/>
          </p:cNvCxnSpPr>
          <p:nvPr/>
        </p:nvCxnSpPr>
        <p:spPr>
          <a:xfrm>
            <a:off x="6496904" y="2191323"/>
            <a:ext cx="10287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4" idx="4"/>
          </p:cNvCxnSpPr>
          <p:nvPr/>
        </p:nvCxnSpPr>
        <p:spPr>
          <a:xfrm flipV="1">
            <a:off x="7563704" y="1911755"/>
            <a:ext cx="0" cy="24146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8" idx="0"/>
            <a:endCxn id="6" idx="4"/>
          </p:cNvCxnSpPr>
          <p:nvPr/>
        </p:nvCxnSpPr>
        <p:spPr>
          <a:xfrm flipV="1">
            <a:off x="7553752" y="2229423"/>
            <a:ext cx="9952" cy="21573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7515652" y="1872273"/>
            <a:ext cx="236411" cy="629677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5400000">
            <a:off x="7090332" y="1030481"/>
            <a:ext cx="892860" cy="2267804"/>
          </a:xfrm>
          <a:prstGeom prst="arc">
            <a:avLst>
              <a:gd name="adj1" fmla="val 16435422"/>
              <a:gd name="adj2" fmla="val 523919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64735" y="342825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86400" y="433263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64735" y="432147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8915400" y="432705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254783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52" idx="0"/>
            <a:endCxn id="50" idx="4"/>
          </p:cNvCxnSpPr>
          <p:nvPr/>
        </p:nvCxnSpPr>
        <p:spPr>
          <a:xfrm flipV="1">
            <a:off x="7302835" y="3504451"/>
            <a:ext cx="0" cy="81701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0"/>
            <a:endCxn id="52" idx="4"/>
          </p:cNvCxnSpPr>
          <p:nvPr/>
        </p:nvCxnSpPr>
        <p:spPr>
          <a:xfrm flipV="1">
            <a:off x="7292883" y="4397670"/>
            <a:ext cx="9952" cy="9363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>
            <a:off x="6934200" y="3466351"/>
            <a:ext cx="664187" cy="1867649"/>
          </a:xfrm>
          <a:prstGeom prst="arc">
            <a:avLst>
              <a:gd name="adj1" fmla="val 16419808"/>
              <a:gd name="adj2" fmla="val 5215241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/>
        </p:nvSpPr>
        <p:spPr>
          <a:xfrm rot="5400000">
            <a:off x="6035582" y="2628903"/>
            <a:ext cx="2438400" cy="3428999"/>
          </a:xfrm>
          <a:prstGeom prst="arc">
            <a:avLst>
              <a:gd name="adj1" fmla="val 16347162"/>
              <a:gd name="adj2" fmla="val 5239196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9969575">
            <a:off x="6330003" y="3729493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19969575">
            <a:off x="6395147" y="3867512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19969575">
            <a:off x="7258909" y="3424099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19969575">
            <a:off x="6469360" y="4031911"/>
            <a:ext cx="69352" cy="731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Connector 81"/>
          <p:cNvCxnSpPr>
            <a:stCxn id="77" idx="3"/>
            <a:endCxn id="51" idx="0"/>
          </p:cNvCxnSpPr>
          <p:nvPr/>
        </p:nvCxnSpPr>
        <p:spPr>
          <a:xfrm flipH="1">
            <a:off x="5524500" y="3800297"/>
            <a:ext cx="830181" cy="5323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7" idx="5"/>
            <a:endCxn id="80" idx="1"/>
          </p:cNvCxnSpPr>
          <p:nvPr/>
        </p:nvCxnSpPr>
        <p:spPr>
          <a:xfrm flipV="1">
            <a:off x="6398308" y="3448870"/>
            <a:ext cx="861648" cy="3290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1" idx="7"/>
            <a:endCxn id="81" idx="1"/>
          </p:cNvCxnSpPr>
          <p:nvPr/>
        </p:nvCxnSpPr>
        <p:spPr>
          <a:xfrm flipV="1">
            <a:off x="5551441" y="4056682"/>
            <a:ext cx="918966" cy="287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0" idx="3"/>
            <a:endCxn id="81" idx="7"/>
          </p:cNvCxnSpPr>
          <p:nvPr/>
        </p:nvCxnSpPr>
        <p:spPr>
          <a:xfrm rot="19969575" flipH="1">
            <a:off x="6433338" y="3700394"/>
            <a:ext cx="930945" cy="128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0" idx="2"/>
            <a:endCxn id="79" idx="6"/>
          </p:cNvCxnSpPr>
          <p:nvPr/>
        </p:nvCxnSpPr>
        <p:spPr>
          <a:xfrm rot="19969575" flipH="1">
            <a:off x="6410917" y="3682395"/>
            <a:ext cx="9015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1" idx="7"/>
            <a:endCxn id="79" idx="2"/>
          </p:cNvCxnSpPr>
          <p:nvPr/>
        </p:nvCxnSpPr>
        <p:spPr>
          <a:xfrm flipV="1">
            <a:off x="5551441" y="3919938"/>
            <a:ext cx="847534" cy="4238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0"/>
            <a:endCxn id="77" idx="4"/>
          </p:cNvCxnSpPr>
          <p:nvPr/>
        </p:nvCxnSpPr>
        <p:spPr>
          <a:xfrm rot="19969575" flipV="1">
            <a:off x="6394712" y="3795413"/>
            <a:ext cx="5078" cy="793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81" idx="0"/>
            <a:endCxn id="79" idx="4"/>
          </p:cNvCxnSpPr>
          <p:nvPr/>
        </p:nvCxnSpPr>
        <p:spPr>
          <a:xfrm rot="19969575" flipV="1">
            <a:off x="6462401" y="3932817"/>
            <a:ext cx="9058" cy="1069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89"/>
          <p:cNvSpPr/>
          <p:nvPr/>
        </p:nvSpPr>
        <p:spPr>
          <a:xfrm rot="19969575">
            <a:off x="6384006" y="3723395"/>
            <a:ext cx="208057" cy="332682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 rot="1658112">
            <a:off x="8193247" y="3691970"/>
            <a:ext cx="64558" cy="74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 rot="1658112">
            <a:off x="8116732" y="3827919"/>
            <a:ext cx="64558" cy="74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 rot="1658112">
            <a:off x="8023845" y="3987154"/>
            <a:ext cx="64558" cy="7480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7" name="Straight Connector 106"/>
          <p:cNvCxnSpPr>
            <a:stCxn id="102" idx="3"/>
            <a:endCxn id="50" idx="7"/>
          </p:cNvCxnSpPr>
          <p:nvPr/>
        </p:nvCxnSpPr>
        <p:spPr>
          <a:xfrm flipH="1" flipV="1">
            <a:off x="7329776" y="3439410"/>
            <a:ext cx="863261" cy="3028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102" idx="5"/>
            <a:endCxn id="53" idx="0"/>
          </p:cNvCxnSpPr>
          <p:nvPr/>
        </p:nvCxnSpPr>
        <p:spPr>
          <a:xfrm>
            <a:off x="8233479" y="3763392"/>
            <a:ext cx="720021" cy="5636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80" idx="5"/>
            <a:endCxn id="106" idx="1"/>
          </p:cNvCxnSpPr>
          <p:nvPr/>
        </p:nvCxnSpPr>
        <p:spPr>
          <a:xfrm>
            <a:off x="7327214" y="3472507"/>
            <a:ext cx="720957" cy="51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53" idx="1"/>
            <a:endCxn id="106" idx="7"/>
          </p:cNvCxnSpPr>
          <p:nvPr/>
        </p:nvCxnSpPr>
        <p:spPr>
          <a:xfrm flipH="1" flipV="1">
            <a:off x="8088613" y="4011713"/>
            <a:ext cx="837946" cy="326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stCxn id="53" idx="1"/>
            <a:endCxn id="104" idx="6"/>
          </p:cNvCxnSpPr>
          <p:nvPr/>
        </p:nvCxnSpPr>
        <p:spPr>
          <a:xfrm flipH="1" flipV="1">
            <a:off x="8177607" y="3880295"/>
            <a:ext cx="748952" cy="4579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50" idx="6"/>
            <a:endCxn id="104" idx="2"/>
          </p:cNvCxnSpPr>
          <p:nvPr/>
        </p:nvCxnSpPr>
        <p:spPr>
          <a:xfrm>
            <a:off x="7340935" y="3466351"/>
            <a:ext cx="779479" cy="38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04" idx="0"/>
            <a:endCxn id="102" idx="4"/>
          </p:cNvCxnSpPr>
          <p:nvPr/>
        </p:nvCxnSpPr>
        <p:spPr>
          <a:xfrm rot="1658112" flipV="1">
            <a:off x="8184905" y="3756787"/>
            <a:ext cx="4727" cy="8112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06" idx="0"/>
            <a:endCxn id="104" idx="4"/>
          </p:cNvCxnSpPr>
          <p:nvPr/>
        </p:nvCxnSpPr>
        <p:spPr>
          <a:xfrm rot="1658112" flipV="1">
            <a:off x="8098352" y="3890267"/>
            <a:ext cx="8431" cy="1093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Arc 114"/>
          <p:cNvSpPr/>
          <p:nvPr/>
        </p:nvSpPr>
        <p:spPr>
          <a:xfrm rot="1658112">
            <a:off x="8093745" y="3732975"/>
            <a:ext cx="193674" cy="340084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398592" y="4191000"/>
            <a:ext cx="61717" cy="6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394073" y="4320061"/>
            <a:ext cx="61717" cy="6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386013" y="4472482"/>
            <a:ext cx="61717" cy="6191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2" name="Straight Connector 121"/>
          <p:cNvCxnSpPr>
            <a:stCxn id="117" idx="3"/>
            <a:endCxn id="51" idx="7"/>
          </p:cNvCxnSpPr>
          <p:nvPr/>
        </p:nvCxnSpPr>
        <p:spPr>
          <a:xfrm flipH="1">
            <a:off x="5551441" y="4243849"/>
            <a:ext cx="856189" cy="99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117" idx="5"/>
            <a:endCxn id="52" idx="1"/>
          </p:cNvCxnSpPr>
          <p:nvPr/>
        </p:nvCxnSpPr>
        <p:spPr>
          <a:xfrm>
            <a:off x="6451271" y="4243849"/>
            <a:ext cx="824623" cy="88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51" idx="5"/>
            <a:endCxn id="121" idx="1"/>
          </p:cNvCxnSpPr>
          <p:nvPr/>
        </p:nvCxnSpPr>
        <p:spPr>
          <a:xfrm>
            <a:off x="5551441" y="4397671"/>
            <a:ext cx="843610" cy="8387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52" idx="3"/>
            <a:endCxn id="121" idx="7"/>
          </p:cNvCxnSpPr>
          <p:nvPr/>
        </p:nvCxnSpPr>
        <p:spPr>
          <a:xfrm flipH="1">
            <a:off x="6438692" y="4386511"/>
            <a:ext cx="837202" cy="950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52" idx="2"/>
          </p:cNvCxnSpPr>
          <p:nvPr/>
        </p:nvCxnSpPr>
        <p:spPr>
          <a:xfrm flipH="1" flipV="1">
            <a:off x="6475993" y="4351019"/>
            <a:ext cx="788742" cy="85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51" idx="6"/>
            <a:endCxn id="119" idx="2"/>
          </p:cNvCxnSpPr>
          <p:nvPr/>
        </p:nvCxnSpPr>
        <p:spPr>
          <a:xfrm flipV="1">
            <a:off x="5562600" y="4351020"/>
            <a:ext cx="831473" cy="197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119" idx="0"/>
            <a:endCxn id="117" idx="4"/>
          </p:cNvCxnSpPr>
          <p:nvPr/>
        </p:nvCxnSpPr>
        <p:spPr>
          <a:xfrm flipV="1">
            <a:off x="6424932" y="4252917"/>
            <a:ext cx="4519" cy="671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1" idx="0"/>
            <a:endCxn id="119" idx="4"/>
          </p:cNvCxnSpPr>
          <p:nvPr/>
        </p:nvCxnSpPr>
        <p:spPr>
          <a:xfrm flipV="1">
            <a:off x="6416871" y="4381978"/>
            <a:ext cx="8060" cy="90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Arc 129"/>
          <p:cNvSpPr/>
          <p:nvPr/>
        </p:nvSpPr>
        <p:spPr>
          <a:xfrm>
            <a:off x="6384279" y="4221958"/>
            <a:ext cx="185151" cy="281482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rot="1724902">
            <a:off x="6473912" y="4696842"/>
            <a:ext cx="70401" cy="73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 rot="1724902">
            <a:off x="6395547" y="4828976"/>
            <a:ext cx="70401" cy="73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 rot="1724902">
            <a:off x="6300273" y="4983532"/>
            <a:ext cx="70401" cy="736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7" name="Straight Connector 136"/>
          <p:cNvCxnSpPr>
            <a:stCxn id="132" idx="3"/>
            <a:endCxn id="51" idx="5"/>
          </p:cNvCxnSpPr>
          <p:nvPr/>
        </p:nvCxnSpPr>
        <p:spPr>
          <a:xfrm flipH="1" flipV="1">
            <a:off x="5551441" y="4397671"/>
            <a:ext cx="923323" cy="3468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stCxn id="132" idx="5"/>
            <a:endCxn id="54" idx="0"/>
          </p:cNvCxnSpPr>
          <p:nvPr/>
        </p:nvCxnSpPr>
        <p:spPr>
          <a:xfrm>
            <a:off x="6518410" y="4768475"/>
            <a:ext cx="774473" cy="5655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51" idx="5"/>
            <a:endCxn id="136" idx="1"/>
          </p:cNvCxnSpPr>
          <p:nvPr/>
        </p:nvCxnSpPr>
        <p:spPr>
          <a:xfrm>
            <a:off x="5551441" y="4397671"/>
            <a:ext cx="774735" cy="5878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54" idx="2"/>
            <a:endCxn id="136" idx="7"/>
          </p:cNvCxnSpPr>
          <p:nvPr/>
        </p:nvCxnSpPr>
        <p:spPr>
          <a:xfrm flipH="1" flipV="1">
            <a:off x="6369822" y="5009500"/>
            <a:ext cx="884961" cy="362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54" idx="1"/>
            <a:endCxn id="134" idx="6"/>
          </p:cNvCxnSpPr>
          <p:nvPr/>
        </p:nvCxnSpPr>
        <p:spPr>
          <a:xfrm flipH="1" flipV="1">
            <a:off x="6461609" y="4882736"/>
            <a:ext cx="804333" cy="4624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51" idx="5"/>
            <a:endCxn id="134" idx="2"/>
          </p:cNvCxnSpPr>
          <p:nvPr/>
        </p:nvCxnSpPr>
        <p:spPr>
          <a:xfrm>
            <a:off x="5551441" y="4397671"/>
            <a:ext cx="848445" cy="4512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>
            <a:stCxn id="134" idx="0"/>
            <a:endCxn id="132" idx="4"/>
          </p:cNvCxnSpPr>
          <p:nvPr/>
        </p:nvCxnSpPr>
        <p:spPr>
          <a:xfrm rot="1724902" flipV="1">
            <a:off x="6467353" y="4759799"/>
            <a:ext cx="5154" cy="7987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6" idx="0"/>
            <a:endCxn id="134" idx="4"/>
          </p:cNvCxnSpPr>
          <p:nvPr/>
        </p:nvCxnSpPr>
        <p:spPr>
          <a:xfrm rot="1724902" flipV="1">
            <a:off x="6378513" y="4889249"/>
            <a:ext cx="9195" cy="10766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Arc 144"/>
          <p:cNvSpPr/>
          <p:nvPr/>
        </p:nvSpPr>
        <p:spPr>
          <a:xfrm rot="1724902">
            <a:off x="6370391" y="4739041"/>
            <a:ext cx="211202" cy="334867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 rot="19785744">
            <a:off x="8024086" y="4743841"/>
            <a:ext cx="66593" cy="80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 rot="19785744">
            <a:off x="8104002" y="4890624"/>
            <a:ext cx="66593" cy="80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 rot="19785744">
            <a:off x="8195843" y="5065456"/>
            <a:ext cx="66593" cy="8014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Connector 151"/>
          <p:cNvCxnSpPr>
            <a:stCxn id="147" idx="3"/>
            <a:endCxn id="54" idx="7"/>
          </p:cNvCxnSpPr>
          <p:nvPr/>
        </p:nvCxnSpPr>
        <p:spPr>
          <a:xfrm flipH="1">
            <a:off x="7319824" y="4820251"/>
            <a:ext cx="731487" cy="5249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>
            <a:stCxn id="147" idx="5"/>
            <a:endCxn id="53" idx="2"/>
          </p:cNvCxnSpPr>
          <p:nvPr/>
        </p:nvCxnSpPr>
        <p:spPr>
          <a:xfrm flipV="1">
            <a:off x="8091993" y="4365150"/>
            <a:ext cx="823407" cy="4313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54" idx="5"/>
            <a:endCxn id="151" idx="1"/>
          </p:cNvCxnSpPr>
          <p:nvPr/>
        </p:nvCxnSpPr>
        <p:spPr>
          <a:xfrm flipV="1">
            <a:off x="7319824" y="5092905"/>
            <a:ext cx="874705" cy="3061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>
            <a:stCxn id="53" idx="4"/>
            <a:endCxn id="151" idx="7"/>
          </p:cNvCxnSpPr>
          <p:nvPr/>
        </p:nvCxnSpPr>
        <p:spPr>
          <a:xfrm flipH="1">
            <a:off x="8235211" y="4403250"/>
            <a:ext cx="718289" cy="665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>
            <a:stCxn id="53" idx="3"/>
            <a:endCxn id="149" idx="6"/>
          </p:cNvCxnSpPr>
          <p:nvPr/>
        </p:nvCxnSpPr>
        <p:spPr>
          <a:xfrm flipH="1">
            <a:off x="8166065" y="4392091"/>
            <a:ext cx="760494" cy="521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54" idx="6"/>
            <a:endCxn id="149" idx="2"/>
          </p:cNvCxnSpPr>
          <p:nvPr/>
        </p:nvCxnSpPr>
        <p:spPr>
          <a:xfrm flipV="1">
            <a:off x="7330983" y="4947465"/>
            <a:ext cx="777549" cy="424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149" idx="0"/>
            <a:endCxn id="147" idx="4"/>
          </p:cNvCxnSpPr>
          <p:nvPr/>
        </p:nvCxnSpPr>
        <p:spPr>
          <a:xfrm rot="19785744" flipV="1">
            <a:off x="8094902" y="4813849"/>
            <a:ext cx="4876" cy="869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151" idx="0"/>
            <a:endCxn id="149" idx="4"/>
          </p:cNvCxnSpPr>
          <p:nvPr/>
        </p:nvCxnSpPr>
        <p:spPr>
          <a:xfrm rot="19785744" flipV="1">
            <a:off x="8178870" y="4959538"/>
            <a:ext cx="8697" cy="1171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Arc 159"/>
          <p:cNvSpPr/>
          <p:nvPr/>
        </p:nvSpPr>
        <p:spPr>
          <a:xfrm rot="19785744">
            <a:off x="8093424" y="4733369"/>
            <a:ext cx="199780" cy="364352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8153696" y="4131863"/>
            <a:ext cx="54482" cy="566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8149372" y="4299193"/>
            <a:ext cx="58806" cy="659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8141660" y="4550461"/>
            <a:ext cx="59047" cy="5103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>
            <a:stCxn id="162" idx="3"/>
            <a:endCxn id="52" idx="7"/>
          </p:cNvCxnSpPr>
          <p:nvPr/>
        </p:nvCxnSpPr>
        <p:spPr>
          <a:xfrm flipH="1">
            <a:off x="7329776" y="4180209"/>
            <a:ext cx="831899" cy="1524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2" idx="5"/>
            <a:endCxn id="53" idx="2"/>
          </p:cNvCxnSpPr>
          <p:nvPr/>
        </p:nvCxnSpPr>
        <p:spPr>
          <a:xfrm>
            <a:off x="8200199" y="4180209"/>
            <a:ext cx="715201" cy="1849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52" idx="5"/>
            <a:endCxn id="166" idx="1"/>
          </p:cNvCxnSpPr>
          <p:nvPr/>
        </p:nvCxnSpPr>
        <p:spPr>
          <a:xfrm>
            <a:off x="7329776" y="4386511"/>
            <a:ext cx="820531" cy="1714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53" idx="2"/>
            <a:endCxn id="166" idx="7"/>
          </p:cNvCxnSpPr>
          <p:nvPr/>
        </p:nvCxnSpPr>
        <p:spPr>
          <a:xfrm flipH="1">
            <a:off x="8192060" y="4365150"/>
            <a:ext cx="723340" cy="1927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53" idx="2"/>
            <a:endCxn id="164" idx="5"/>
          </p:cNvCxnSpPr>
          <p:nvPr/>
        </p:nvCxnSpPr>
        <p:spPr>
          <a:xfrm flipH="1" flipV="1">
            <a:off x="8199566" y="4355491"/>
            <a:ext cx="715834" cy="96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52" idx="6"/>
            <a:endCxn id="164" idx="2"/>
          </p:cNvCxnSpPr>
          <p:nvPr/>
        </p:nvCxnSpPr>
        <p:spPr>
          <a:xfrm flipV="1">
            <a:off x="7340935" y="4332172"/>
            <a:ext cx="808437" cy="27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164" idx="0"/>
            <a:endCxn id="162" idx="4"/>
          </p:cNvCxnSpPr>
          <p:nvPr/>
        </p:nvCxnSpPr>
        <p:spPr>
          <a:xfrm flipV="1">
            <a:off x="8178775" y="4188504"/>
            <a:ext cx="2162" cy="11068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166" idx="0"/>
            <a:endCxn id="164" idx="4"/>
          </p:cNvCxnSpPr>
          <p:nvPr/>
        </p:nvCxnSpPr>
        <p:spPr>
          <a:xfrm flipV="1">
            <a:off x="8171184" y="4365150"/>
            <a:ext cx="7591" cy="1853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Arc 174"/>
          <p:cNvSpPr/>
          <p:nvPr/>
        </p:nvSpPr>
        <p:spPr>
          <a:xfrm>
            <a:off x="8140001" y="4137468"/>
            <a:ext cx="177141" cy="464028"/>
          </a:xfrm>
          <a:prstGeom prst="arc">
            <a:avLst>
              <a:gd name="adj1" fmla="val 15997528"/>
              <a:gd name="adj2" fmla="val 5835765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51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Integral flow in </a:t>
            </a:r>
            <a:r>
              <a:rPr lang="en-US" dirty="0" err="1">
                <a:latin typeface="Calibri Light" panose="020F0302020204030204" pitchFamily="34" charset="0"/>
              </a:rPr>
              <a:t>sp</a:t>
            </a:r>
            <a:r>
              <a:rPr lang="en-US" dirty="0">
                <a:latin typeface="Calibri Light" panose="020F0302020204030204" pitchFamily="34" charset="0"/>
              </a:rPr>
              <a:t>-graphs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[Conjecture]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an </a:t>
                </a:r>
                <a:r>
                  <a:rPr lang="en-US" dirty="0" err="1">
                    <a:latin typeface="Calibri Light" panose="020F0302020204030204" pitchFamily="34" charset="0"/>
                  </a:rPr>
                  <a:t>sp</a:t>
                </a:r>
                <a:r>
                  <a:rPr lang="en-US" dirty="0">
                    <a:latin typeface="Calibri Light" panose="020F0302020204030204" pitchFamily="34" charset="0"/>
                  </a:rPr>
                  <a:t>-graph,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+</m:t>
                    </m:r>
                    <m:r>
                      <a:rPr lang="en-US" i="1" dirty="0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Eulerian and capacity of every cut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is at least twice the demand across it then demands can be routed integrally.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</a:t>
                </a:r>
                <a:r>
                  <a:rPr lang="en-US" dirty="0" err="1">
                    <a:latin typeface="Calibri Light" panose="020F0302020204030204" pitchFamily="34" charset="0"/>
                  </a:rPr>
                  <a:t>chekuri</a:t>
                </a:r>
                <a:r>
                  <a:rPr lang="en-US" dirty="0">
                    <a:latin typeface="Calibri Light" panose="020F0302020204030204" pitchFamily="34" charset="0"/>
                  </a:rPr>
                  <a:t> et.al.] If cut condition is met then demands can be routed integrally with </a:t>
                </a:r>
                <a:r>
                  <a:rPr lang="en-US" i="1" dirty="0">
                    <a:latin typeface="Calibri Light" panose="020F0302020204030204" pitchFamily="34" charset="0"/>
                  </a:rPr>
                  <a:t>congestion</a:t>
                </a:r>
                <a:r>
                  <a:rPr lang="en-US" dirty="0">
                    <a:latin typeface="Calibri Light" panose="020F0302020204030204" pitchFamily="34" charset="0"/>
                  </a:rPr>
                  <a:t> 5.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[this talk] Conjecture is true when G is a pp-graph.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2"/>
                <a:stretch>
                  <a:fillRect l="-1852" t="-1515" r="-2519" b="-88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30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latin typeface="Calibri Light" panose="020F0302020204030204" pitchFamily="34" charset="0"/>
              </a:rPr>
              <a:t>Algorithm for pp-graphs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are the paths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the common endpoints. The algorithm is in 2 phases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[phase 1]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create a multicommodity flow instance on a cycle and route endpoints of demands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At end of phase 1 some demand may be partially routed (one endpoint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and the other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[phase 2] try to route partially routed demand by switching routes (from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and vice-versa)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 rotWithShape="1">
                <a:blip r:embed="rId2"/>
                <a:stretch>
                  <a:fillRect l="-1852" t="-1515" r="-237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6366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 Light" panose="020F0302020204030204" pitchFamily="34" charset="0"/>
              </a:rPr>
              <a:t>Phase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43000"/>
                <a:ext cx="4620508" cy="54102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Identify endpoints of each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into a vertex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and form cycle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If a demand has an end-point outside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then make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its other endpoint.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alibri Light" panose="020F0302020204030204" pitchFamily="34" charset="0"/>
                  </a:rPr>
                  <a:t>Cut condition is sufficient for routing flow on instance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 is the largest capacity that can be saved from each edge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Calibri Light" panose="020F03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4620508" cy="5410200"/>
              </a:xfrm>
              <a:blipFill rotWithShape="1">
                <a:blip r:embed="rId2"/>
                <a:stretch>
                  <a:fillRect l="-3034" t="-1353" r="-382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8" name="Group 297"/>
          <p:cNvGrpSpPr/>
          <p:nvPr/>
        </p:nvGrpSpPr>
        <p:grpSpPr>
          <a:xfrm>
            <a:off x="4878170" y="3722168"/>
            <a:ext cx="1535652" cy="1400888"/>
            <a:chOff x="4775248" y="3124200"/>
            <a:chExt cx="1535652" cy="1400888"/>
          </a:xfrm>
        </p:grpSpPr>
        <p:sp>
          <p:nvSpPr>
            <p:cNvPr id="117" name="TextBox 116"/>
            <p:cNvSpPr txBox="1"/>
            <p:nvPr/>
          </p:nvSpPr>
          <p:spPr>
            <a:xfrm>
              <a:off x="6018832" y="4186534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</a:rPr>
                <a:t>b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775248" y="4186534"/>
              <a:ext cx="2808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libri Light" panose="020F0302020204030204" pitchFamily="34" charset="0"/>
                </a:rPr>
                <a:t>a</a:t>
              </a: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5029200" y="3124200"/>
              <a:ext cx="1082020" cy="1223682"/>
              <a:chOff x="5029200" y="3276600"/>
              <a:chExt cx="1082020" cy="1223682"/>
            </a:xfrm>
          </p:grpSpPr>
          <p:sp>
            <p:nvSpPr>
              <p:cNvPr id="116" name="Isosceles Triangle 115"/>
              <p:cNvSpPr/>
              <p:nvPr/>
            </p:nvSpPr>
            <p:spPr>
              <a:xfrm>
                <a:off x="5029200" y="3581400"/>
                <a:ext cx="1060704" cy="914400"/>
              </a:xfrm>
              <a:prstGeom prst="triangl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5376774" y="3276600"/>
                    <a:ext cx="49904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1600" dirty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9" name="TextBox 1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6774" y="3276600"/>
                    <a:ext cx="499046" cy="33855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Freeform 183"/>
              <p:cNvSpPr/>
              <p:nvPr/>
            </p:nvSpPr>
            <p:spPr>
              <a:xfrm>
                <a:off x="5029200" y="3612776"/>
                <a:ext cx="528918" cy="887506"/>
              </a:xfrm>
              <a:custGeom>
                <a:avLst/>
                <a:gdLst>
                  <a:gd name="connsiteX0" fmla="*/ 528918 w 528918"/>
                  <a:gd name="connsiteY0" fmla="*/ 0 h 887506"/>
                  <a:gd name="connsiteX1" fmla="*/ 134471 w 528918"/>
                  <a:gd name="connsiteY1" fmla="*/ 385483 h 887506"/>
                  <a:gd name="connsiteX2" fmla="*/ 0 w 528918"/>
                  <a:gd name="connsiteY2" fmla="*/ 887506 h 887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8918" h="887506">
                    <a:moveTo>
                      <a:pt x="528918" y="0"/>
                    </a:moveTo>
                    <a:cubicBezTo>
                      <a:pt x="375771" y="118782"/>
                      <a:pt x="222624" y="237565"/>
                      <a:pt x="134471" y="385483"/>
                    </a:cubicBezTo>
                    <a:cubicBezTo>
                      <a:pt x="46318" y="533401"/>
                      <a:pt x="23159" y="710453"/>
                      <a:pt x="0" y="887506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5567082" y="3621741"/>
                <a:ext cx="544138" cy="869577"/>
              </a:xfrm>
              <a:custGeom>
                <a:avLst/>
                <a:gdLst>
                  <a:gd name="connsiteX0" fmla="*/ 0 w 544138"/>
                  <a:gd name="connsiteY0" fmla="*/ 0 h 869577"/>
                  <a:gd name="connsiteX1" fmla="*/ 484094 w 544138"/>
                  <a:gd name="connsiteY1" fmla="*/ 448235 h 869577"/>
                  <a:gd name="connsiteX2" fmla="*/ 519953 w 544138"/>
                  <a:gd name="connsiteY2" fmla="*/ 869577 h 86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44138" h="869577">
                    <a:moveTo>
                      <a:pt x="0" y="0"/>
                    </a:moveTo>
                    <a:cubicBezTo>
                      <a:pt x="198717" y="151653"/>
                      <a:pt x="397435" y="303306"/>
                      <a:pt x="484094" y="448235"/>
                    </a:cubicBezTo>
                    <a:cubicBezTo>
                      <a:pt x="570753" y="593165"/>
                      <a:pt x="545353" y="731371"/>
                      <a:pt x="519953" y="869577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209" name="Straight Connector 208"/>
          <p:cNvCxnSpPr/>
          <p:nvPr/>
        </p:nvCxnSpPr>
        <p:spPr>
          <a:xfrm flipH="1">
            <a:off x="5261605" y="4179368"/>
            <a:ext cx="382912" cy="71717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5670005" y="4210746"/>
            <a:ext cx="404024" cy="685799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Freeform 214"/>
          <p:cNvSpPr/>
          <p:nvPr/>
        </p:nvSpPr>
        <p:spPr>
          <a:xfrm>
            <a:off x="6491720" y="3977662"/>
            <a:ext cx="505061" cy="914400"/>
          </a:xfrm>
          <a:custGeom>
            <a:avLst/>
            <a:gdLst>
              <a:gd name="connsiteX0" fmla="*/ 200261 w 505061"/>
              <a:gd name="connsiteY0" fmla="*/ 914400 h 914400"/>
              <a:gd name="connsiteX1" fmla="*/ 12002 w 505061"/>
              <a:gd name="connsiteY1" fmla="*/ 349624 h 914400"/>
              <a:gd name="connsiteX2" fmla="*/ 505061 w 505061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5061" h="914400">
                <a:moveTo>
                  <a:pt x="200261" y="914400"/>
                </a:moveTo>
                <a:cubicBezTo>
                  <a:pt x="80731" y="708212"/>
                  <a:pt x="-38798" y="502024"/>
                  <a:pt x="12002" y="349624"/>
                </a:cubicBezTo>
                <a:cubicBezTo>
                  <a:pt x="62802" y="197224"/>
                  <a:pt x="283931" y="98612"/>
                  <a:pt x="505061" y="0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6" name="Straight Connector 215"/>
          <p:cNvCxnSpPr/>
          <p:nvPr/>
        </p:nvCxnSpPr>
        <p:spPr>
          <a:xfrm flipH="1">
            <a:off x="7996968" y="4027857"/>
            <a:ext cx="382912" cy="39804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 218"/>
          <p:cNvSpPr/>
          <p:nvPr/>
        </p:nvSpPr>
        <p:spPr>
          <a:xfrm>
            <a:off x="7086428" y="3968697"/>
            <a:ext cx="549199" cy="950259"/>
          </a:xfrm>
          <a:custGeom>
            <a:avLst/>
            <a:gdLst>
              <a:gd name="connsiteX0" fmla="*/ 313765 w 549199"/>
              <a:gd name="connsiteY0" fmla="*/ 950259 h 950259"/>
              <a:gd name="connsiteX1" fmla="*/ 537882 w 549199"/>
              <a:gd name="connsiteY1" fmla="*/ 376518 h 950259"/>
              <a:gd name="connsiteX2" fmla="*/ 0 w 549199"/>
              <a:gd name="connsiteY2" fmla="*/ 0 h 95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199" h="950259">
                <a:moveTo>
                  <a:pt x="313765" y="950259"/>
                </a:moveTo>
                <a:cubicBezTo>
                  <a:pt x="451970" y="742576"/>
                  <a:pt x="590176" y="534894"/>
                  <a:pt x="537882" y="376518"/>
                </a:cubicBezTo>
                <a:cubicBezTo>
                  <a:pt x="485588" y="218142"/>
                  <a:pt x="242794" y="109071"/>
                  <a:pt x="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8404240" y="3986627"/>
            <a:ext cx="511160" cy="986117"/>
          </a:xfrm>
          <a:custGeom>
            <a:avLst/>
            <a:gdLst>
              <a:gd name="connsiteX0" fmla="*/ 0 w 511160"/>
              <a:gd name="connsiteY0" fmla="*/ 986117 h 986117"/>
              <a:gd name="connsiteX1" fmla="*/ 510988 w 511160"/>
              <a:gd name="connsiteY1" fmla="*/ 466165 h 986117"/>
              <a:gd name="connsiteX2" fmla="*/ 44823 w 511160"/>
              <a:gd name="connsiteY2" fmla="*/ 0 h 98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160" h="986117">
                <a:moveTo>
                  <a:pt x="0" y="986117"/>
                </a:moveTo>
                <a:cubicBezTo>
                  <a:pt x="251759" y="808317"/>
                  <a:pt x="503518" y="630518"/>
                  <a:pt x="510988" y="466165"/>
                </a:cubicBezTo>
                <a:cubicBezTo>
                  <a:pt x="518458" y="301812"/>
                  <a:pt x="281640" y="150906"/>
                  <a:pt x="44823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Freeform 221"/>
          <p:cNvSpPr/>
          <p:nvPr/>
        </p:nvSpPr>
        <p:spPr>
          <a:xfrm>
            <a:off x="8009793" y="4452792"/>
            <a:ext cx="726141" cy="349713"/>
          </a:xfrm>
          <a:custGeom>
            <a:avLst/>
            <a:gdLst>
              <a:gd name="connsiteX0" fmla="*/ 0 w 726141"/>
              <a:gd name="connsiteY0" fmla="*/ 0 h 349713"/>
              <a:gd name="connsiteX1" fmla="*/ 376517 w 726141"/>
              <a:gd name="connsiteY1" fmla="*/ 349623 h 349713"/>
              <a:gd name="connsiteX2" fmla="*/ 726141 w 726141"/>
              <a:gd name="connsiteY2" fmla="*/ 26894 h 3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6141" h="349713">
                <a:moveTo>
                  <a:pt x="0" y="0"/>
                </a:moveTo>
                <a:cubicBezTo>
                  <a:pt x="127747" y="172570"/>
                  <a:pt x="255494" y="345141"/>
                  <a:pt x="376517" y="349623"/>
                </a:cubicBezTo>
                <a:cubicBezTo>
                  <a:pt x="497540" y="354105"/>
                  <a:pt x="611840" y="190499"/>
                  <a:pt x="726141" y="26894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 222"/>
          <p:cNvSpPr/>
          <p:nvPr/>
        </p:nvSpPr>
        <p:spPr>
          <a:xfrm>
            <a:off x="6674051" y="4085239"/>
            <a:ext cx="779930" cy="268941"/>
          </a:xfrm>
          <a:custGeom>
            <a:avLst/>
            <a:gdLst>
              <a:gd name="connsiteX0" fmla="*/ 0 w 779930"/>
              <a:gd name="connsiteY0" fmla="*/ 268941 h 268941"/>
              <a:gd name="connsiteX1" fmla="*/ 376518 w 779930"/>
              <a:gd name="connsiteY1" fmla="*/ 0 h 268941"/>
              <a:gd name="connsiteX2" fmla="*/ 779930 w 779930"/>
              <a:gd name="connsiteY2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9930" h="268941">
                <a:moveTo>
                  <a:pt x="0" y="268941"/>
                </a:moveTo>
                <a:cubicBezTo>
                  <a:pt x="123265" y="134470"/>
                  <a:pt x="246530" y="0"/>
                  <a:pt x="376518" y="0"/>
                </a:cubicBezTo>
                <a:cubicBezTo>
                  <a:pt x="506506" y="0"/>
                  <a:pt x="643218" y="134470"/>
                  <a:pt x="779930" y="268941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/>
          <p:cNvGrpSpPr/>
          <p:nvPr/>
        </p:nvGrpSpPr>
        <p:grpSpPr>
          <a:xfrm>
            <a:off x="4940491" y="1697033"/>
            <a:ext cx="3848621" cy="1735810"/>
            <a:chOff x="4995306" y="4784897"/>
            <a:chExt cx="3848621" cy="1735810"/>
          </a:xfrm>
        </p:grpSpPr>
        <p:sp>
          <p:nvSpPr>
            <p:cNvPr id="224" name="Oval 223"/>
            <p:cNvSpPr/>
            <p:nvPr/>
          </p:nvSpPr>
          <p:spPr>
            <a:xfrm>
              <a:off x="6533143" y="4784897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>
              <a:off x="5094423" y="551538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/>
            <p:nvPr/>
          </p:nvSpPr>
          <p:spPr>
            <a:xfrm>
              <a:off x="8675823" y="55062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7" name="Straight Connector 226"/>
            <p:cNvCxnSpPr>
              <a:stCxn id="224" idx="3"/>
              <a:endCxn id="225" idx="7"/>
            </p:cNvCxnSpPr>
            <p:nvPr/>
          </p:nvCxnSpPr>
          <p:spPr>
            <a:xfrm flipH="1">
              <a:off x="5159464" y="4849938"/>
              <a:ext cx="1384838" cy="676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24" idx="6"/>
              <a:endCxn id="233" idx="2"/>
            </p:cNvCxnSpPr>
            <p:nvPr/>
          </p:nvCxnSpPr>
          <p:spPr>
            <a:xfrm>
              <a:off x="6609343" y="4822997"/>
              <a:ext cx="620921" cy="231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25" idx="5"/>
              <a:endCxn id="235" idx="2"/>
            </p:cNvCxnSpPr>
            <p:nvPr/>
          </p:nvCxnSpPr>
          <p:spPr>
            <a:xfrm>
              <a:off x="5159464" y="5580429"/>
              <a:ext cx="1010972" cy="6859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26" idx="3"/>
              <a:endCxn id="234" idx="7"/>
            </p:cNvCxnSpPr>
            <p:nvPr/>
          </p:nvCxnSpPr>
          <p:spPr>
            <a:xfrm flipH="1">
              <a:off x="7665266" y="5571315"/>
              <a:ext cx="1021716" cy="6527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46" idx="6"/>
              <a:endCxn id="226" idx="2"/>
            </p:cNvCxnSpPr>
            <p:nvPr/>
          </p:nvCxnSpPr>
          <p:spPr>
            <a:xfrm>
              <a:off x="8046386" y="5524502"/>
              <a:ext cx="629437" cy="198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2" name="Oval 231"/>
            <p:cNvSpPr/>
            <p:nvPr/>
          </p:nvSpPr>
          <p:spPr>
            <a:xfrm>
              <a:off x="6891730" y="621557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/>
            <p:nvPr/>
          </p:nvSpPr>
          <p:spPr>
            <a:xfrm>
              <a:off x="7230264" y="4787208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/>
            <p:nvPr/>
          </p:nvSpPr>
          <p:spPr>
            <a:xfrm>
              <a:off x="7600225" y="621293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6170436" y="6228259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>
              <a:stCxn id="232" idx="6"/>
              <a:endCxn id="234" idx="2"/>
            </p:cNvCxnSpPr>
            <p:nvPr/>
          </p:nvCxnSpPr>
          <p:spPr>
            <a:xfrm flipV="1">
              <a:off x="6967930" y="6251030"/>
              <a:ext cx="632295" cy="264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35" idx="6"/>
              <a:endCxn id="232" idx="2"/>
            </p:cNvCxnSpPr>
            <p:nvPr/>
          </p:nvCxnSpPr>
          <p:spPr>
            <a:xfrm flipV="1">
              <a:off x="6246636" y="6253675"/>
              <a:ext cx="645094" cy="126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33" idx="5"/>
              <a:endCxn id="226" idx="1"/>
            </p:cNvCxnSpPr>
            <p:nvPr/>
          </p:nvCxnSpPr>
          <p:spPr>
            <a:xfrm>
              <a:off x="7295305" y="4852249"/>
              <a:ext cx="1391677" cy="665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TextBox 238"/>
            <p:cNvSpPr txBox="1"/>
            <p:nvPr/>
          </p:nvSpPr>
          <p:spPr>
            <a:xfrm>
              <a:off x="4995306" y="5534438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s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8583919" y="5584732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 Light" panose="020F0302020204030204" pitchFamily="34" charset="0"/>
                </a:rPr>
                <a:t>t</a:t>
              </a:r>
            </a:p>
          </p:txBody>
        </p:sp>
        <p:sp>
          <p:nvSpPr>
            <p:cNvPr id="241" name="Oval 240"/>
            <p:cNvSpPr/>
            <p:nvPr/>
          </p:nvSpPr>
          <p:spPr>
            <a:xfrm>
              <a:off x="6533143" y="55062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7230264" y="5495115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/>
            <p:nvPr/>
          </p:nvSpPr>
          <p:spPr>
            <a:xfrm>
              <a:off x="5807730" y="5506274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4" name="Straight Connector 243"/>
            <p:cNvCxnSpPr>
              <a:stCxn id="241" idx="6"/>
              <a:endCxn id="242" idx="2"/>
            </p:cNvCxnSpPr>
            <p:nvPr/>
          </p:nvCxnSpPr>
          <p:spPr>
            <a:xfrm flipV="1">
              <a:off x="6609343" y="5533215"/>
              <a:ext cx="620921" cy="11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43" idx="6"/>
              <a:endCxn id="241" idx="2"/>
            </p:cNvCxnSpPr>
            <p:nvPr/>
          </p:nvCxnSpPr>
          <p:spPr>
            <a:xfrm>
              <a:off x="5883930" y="5544374"/>
              <a:ext cx="649213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Oval 245"/>
            <p:cNvSpPr/>
            <p:nvPr/>
          </p:nvSpPr>
          <p:spPr>
            <a:xfrm>
              <a:off x="7970186" y="5486402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7" name="Straight Connector 246"/>
            <p:cNvCxnSpPr>
              <a:stCxn id="242" idx="6"/>
              <a:endCxn id="246" idx="2"/>
            </p:cNvCxnSpPr>
            <p:nvPr/>
          </p:nvCxnSpPr>
          <p:spPr>
            <a:xfrm flipV="1">
              <a:off x="7306464" y="5524502"/>
              <a:ext cx="663722" cy="871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5" idx="6"/>
              <a:endCxn id="243" idx="2"/>
            </p:cNvCxnSpPr>
            <p:nvPr/>
          </p:nvCxnSpPr>
          <p:spPr>
            <a:xfrm flipV="1">
              <a:off x="5170623" y="5544374"/>
              <a:ext cx="637107" cy="911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32" idx="0"/>
              <a:endCxn id="242" idx="3"/>
            </p:cNvCxnSpPr>
            <p:nvPr/>
          </p:nvCxnSpPr>
          <p:spPr>
            <a:xfrm flipV="1">
              <a:off x="6929830" y="5560156"/>
              <a:ext cx="311593" cy="65541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41" idx="0"/>
              <a:endCxn id="233" idx="3"/>
            </p:cNvCxnSpPr>
            <p:nvPr/>
          </p:nvCxnSpPr>
          <p:spPr>
            <a:xfrm flipV="1">
              <a:off x="6571243" y="4852249"/>
              <a:ext cx="670180" cy="65402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4" idx="3"/>
              <a:endCxn id="235" idx="0"/>
            </p:cNvCxnSpPr>
            <p:nvPr/>
          </p:nvCxnSpPr>
          <p:spPr>
            <a:xfrm flipH="1">
              <a:off x="6208536" y="4849938"/>
              <a:ext cx="335766" cy="1378321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urved Connector 251"/>
            <p:cNvCxnSpPr>
              <a:stCxn id="243" idx="0"/>
              <a:endCxn id="246" idx="1"/>
            </p:cNvCxnSpPr>
            <p:nvPr/>
          </p:nvCxnSpPr>
          <p:spPr>
            <a:xfrm rot="5400000" flipH="1" flipV="1">
              <a:off x="6909231" y="4434161"/>
              <a:ext cx="8713" cy="2135515"/>
            </a:xfrm>
            <a:prstGeom prst="curvedConnector3">
              <a:avLst>
                <a:gd name="adj1" fmla="val 2851739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urved Connector 252"/>
            <p:cNvCxnSpPr>
              <a:stCxn id="235" idx="7"/>
              <a:endCxn id="234" idx="0"/>
            </p:cNvCxnSpPr>
            <p:nvPr/>
          </p:nvCxnSpPr>
          <p:spPr>
            <a:xfrm rot="5400000" flipH="1" flipV="1">
              <a:off x="6923657" y="5524750"/>
              <a:ext cx="26488" cy="1402848"/>
            </a:xfrm>
            <a:prstGeom prst="curvedConnector3">
              <a:avLst>
                <a:gd name="adj1" fmla="val 963032"/>
              </a:avLst>
            </a:prstGeom>
            <a:ln w="127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TextBox 253"/>
            <p:cNvSpPr txBox="1"/>
            <p:nvPr/>
          </p:nvSpPr>
          <p:spPr>
            <a:xfrm>
              <a:off x="5575845" y="588786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6471324" y="619944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56" name="TextBox 255"/>
            <p:cNvSpPr txBox="1"/>
            <p:nvPr/>
          </p:nvSpPr>
          <p:spPr>
            <a:xfrm>
              <a:off x="8008286" y="588786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7103404" y="62129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5400232" y="548640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59" name="TextBox 258"/>
            <p:cNvSpPr txBox="1"/>
            <p:nvPr/>
          </p:nvSpPr>
          <p:spPr>
            <a:xfrm>
              <a:off x="6020410" y="54864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60" name="TextBox 259"/>
            <p:cNvSpPr txBox="1"/>
            <p:nvPr/>
          </p:nvSpPr>
          <p:spPr>
            <a:xfrm>
              <a:off x="7431807" y="548640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3</a:t>
              </a: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6747362" y="548639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2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8146305" y="548639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4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6770123" y="478489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5707811" y="488785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7843326" y="492520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 Light" panose="020F0302020204030204" pitchFamily="34" charset="0"/>
                </a:rPr>
                <a:t>1</a:t>
              </a:r>
            </a:p>
          </p:txBody>
        </p:sp>
      </p:grpSp>
      <p:cxnSp>
        <p:nvCxnSpPr>
          <p:cNvPr id="267" name="Straight Connector 266"/>
          <p:cNvCxnSpPr/>
          <p:nvPr/>
        </p:nvCxnSpPr>
        <p:spPr>
          <a:xfrm flipH="1">
            <a:off x="5214925" y="1837341"/>
            <a:ext cx="1299443" cy="59929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 flipH="1" flipV="1">
            <a:off x="7229262" y="1850921"/>
            <a:ext cx="1240404" cy="55633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 flipH="1">
            <a:off x="5268026" y="2559652"/>
            <a:ext cx="1210303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>
          <a:xfrm flipH="1">
            <a:off x="7186608" y="2552422"/>
            <a:ext cx="1283058" cy="1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Freeform 282"/>
          <p:cNvSpPr/>
          <p:nvPr/>
        </p:nvSpPr>
        <p:spPr>
          <a:xfrm>
            <a:off x="6883867" y="2577830"/>
            <a:ext cx="1757083" cy="776359"/>
          </a:xfrm>
          <a:custGeom>
            <a:avLst/>
            <a:gdLst>
              <a:gd name="connsiteX0" fmla="*/ 0 w 1757083"/>
              <a:gd name="connsiteY0" fmla="*/ 708212 h 776359"/>
              <a:gd name="connsiteX1" fmla="*/ 815789 w 1757083"/>
              <a:gd name="connsiteY1" fmla="*/ 708212 h 776359"/>
              <a:gd name="connsiteX2" fmla="*/ 1757083 w 1757083"/>
              <a:gd name="connsiteY2" fmla="*/ 0 h 77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7083" h="776359">
                <a:moveTo>
                  <a:pt x="0" y="708212"/>
                </a:moveTo>
                <a:cubicBezTo>
                  <a:pt x="261471" y="767229"/>
                  <a:pt x="522942" y="826247"/>
                  <a:pt x="815789" y="708212"/>
                </a:cubicBezTo>
                <a:cubicBezTo>
                  <a:pt x="1108636" y="590177"/>
                  <a:pt x="1432859" y="295088"/>
                  <a:pt x="1757083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4" name="Straight Connector 283"/>
          <p:cNvCxnSpPr/>
          <p:nvPr/>
        </p:nvCxnSpPr>
        <p:spPr>
          <a:xfrm flipH="1">
            <a:off x="5077708" y="2322336"/>
            <a:ext cx="719361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 flipH="1">
            <a:off x="7991008" y="2322336"/>
            <a:ext cx="649942" cy="0"/>
          </a:xfrm>
          <a:prstGeom prst="line">
            <a:avLst/>
          </a:prstGeom>
          <a:ln w="254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6128972" y="3008136"/>
            <a:ext cx="1439303" cy="4982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H="1" flipV="1">
            <a:off x="5103868" y="2577830"/>
            <a:ext cx="1011754" cy="70112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0" name="TextBox 299"/>
              <p:cNvSpPr txBox="1"/>
              <p:nvPr/>
            </p:nvSpPr>
            <p:spPr>
              <a:xfrm>
                <a:off x="5238978" y="5269468"/>
                <a:ext cx="876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0" name="TextBox 2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8978" y="5269468"/>
                <a:ext cx="87626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6677907" y="5269468"/>
                <a:ext cx="881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907" y="5269468"/>
                <a:ext cx="88158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7936328" y="5269468"/>
                <a:ext cx="8815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6328" y="5269468"/>
                <a:ext cx="88158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6" name="Group 305"/>
          <p:cNvGrpSpPr/>
          <p:nvPr/>
        </p:nvGrpSpPr>
        <p:grpSpPr>
          <a:xfrm>
            <a:off x="7724793" y="3700046"/>
            <a:ext cx="1343007" cy="1423010"/>
            <a:chOff x="7595184" y="3700046"/>
            <a:chExt cx="1343007" cy="1423010"/>
          </a:xfrm>
        </p:grpSpPr>
        <p:grpSp>
          <p:nvGrpSpPr>
            <p:cNvPr id="214" name="Group 213"/>
            <p:cNvGrpSpPr/>
            <p:nvPr/>
          </p:nvGrpSpPr>
          <p:grpSpPr>
            <a:xfrm>
              <a:off x="7595184" y="3982145"/>
              <a:ext cx="1343007" cy="1140911"/>
              <a:chOff x="7595184" y="3536577"/>
              <a:chExt cx="1343007" cy="1140911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7595184" y="373380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a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8209763" y="4338934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b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666963" y="3884711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c</a:t>
                </a:r>
              </a:p>
            </p:txBody>
          </p:sp>
          <p:cxnSp>
            <p:nvCxnSpPr>
              <p:cNvPr id="197" name="Straight Connector 196"/>
              <p:cNvCxnSpPr>
                <a:stCxn id="115" idx="1"/>
                <a:endCxn id="115" idx="3"/>
              </p:cNvCxnSpPr>
              <p:nvPr/>
            </p:nvCxnSpPr>
            <p:spPr>
              <a:xfrm>
                <a:off x="7819758" y="3993777"/>
                <a:ext cx="914400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15" idx="0"/>
                <a:endCxn id="115" idx="2"/>
              </p:cNvCxnSpPr>
              <p:nvPr/>
            </p:nvCxnSpPr>
            <p:spPr>
              <a:xfrm>
                <a:off x="8276958" y="3536577"/>
                <a:ext cx="0" cy="914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Diamond 114"/>
              <p:cNvSpPr/>
              <p:nvPr/>
            </p:nvSpPr>
            <p:spPr>
              <a:xfrm>
                <a:off x="7819758" y="3536577"/>
                <a:ext cx="914400" cy="914400"/>
              </a:xfrm>
              <a:prstGeom prst="diamond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7826188" y="3550024"/>
                <a:ext cx="439271" cy="430305"/>
              </a:xfrm>
              <a:custGeom>
                <a:avLst/>
                <a:gdLst>
                  <a:gd name="connsiteX0" fmla="*/ 0 w 439271"/>
                  <a:gd name="connsiteY0" fmla="*/ 430305 h 430305"/>
                  <a:gd name="connsiteX1" fmla="*/ 134471 w 439271"/>
                  <a:gd name="connsiteY1" fmla="*/ 125505 h 430305"/>
                  <a:gd name="connsiteX2" fmla="*/ 439271 w 439271"/>
                  <a:gd name="connsiteY2" fmla="*/ 0 h 430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271" h="430305">
                    <a:moveTo>
                      <a:pt x="0" y="430305"/>
                    </a:moveTo>
                    <a:cubicBezTo>
                      <a:pt x="30629" y="313763"/>
                      <a:pt x="61259" y="197222"/>
                      <a:pt x="134471" y="125505"/>
                    </a:cubicBezTo>
                    <a:cubicBezTo>
                      <a:pt x="207683" y="53787"/>
                      <a:pt x="323477" y="26893"/>
                      <a:pt x="439271" y="0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3" name="TextBox 302"/>
                <p:cNvSpPr txBox="1"/>
                <p:nvPr/>
              </p:nvSpPr>
              <p:spPr>
                <a:xfrm>
                  <a:off x="8106808" y="3700046"/>
                  <a:ext cx="5037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3" name="TextBox 3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6808" y="3700046"/>
                  <a:ext cx="503792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5" name="Group 304"/>
          <p:cNvGrpSpPr/>
          <p:nvPr/>
        </p:nvGrpSpPr>
        <p:grpSpPr>
          <a:xfrm>
            <a:off x="6328000" y="3700046"/>
            <a:ext cx="1398011" cy="1425987"/>
            <a:chOff x="6328000" y="3700046"/>
            <a:chExt cx="1398011" cy="1425987"/>
          </a:xfrm>
        </p:grpSpPr>
        <p:grpSp>
          <p:nvGrpSpPr>
            <p:cNvPr id="206" name="Group 205"/>
            <p:cNvGrpSpPr/>
            <p:nvPr/>
          </p:nvGrpSpPr>
          <p:grpSpPr>
            <a:xfrm>
              <a:off x="6328000" y="3995592"/>
              <a:ext cx="1398011" cy="1130441"/>
              <a:chOff x="6225078" y="3550024"/>
              <a:chExt cx="1398011" cy="11304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6225078" y="3733800"/>
                <a:ext cx="28084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a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456980" y="4341911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b</a:t>
                </a: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7331021" y="3657600"/>
                <a:ext cx="2920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d</a:t>
                </a: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7205990" y="4341911"/>
                <a:ext cx="2712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Calibri Light" panose="020F0302020204030204" pitchFamily="34" charset="0"/>
                  </a:rPr>
                  <a:t>c</a:t>
                </a:r>
              </a:p>
            </p:txBody>
          </p:sp>
          <p:cxnSp>
            <p:nvCxnSpPr>
              <p:cNvPr id="186" name="Straight Connector 185"/>
              <p:cNvCxnSpPr>
                <a:stCxn id="114" idx="1"/>
                <a:endCxn id="114" idx="5"/>
              </p:cNvCxnSpPr>
              <p:nvPr/>
            </p:nvCxnSpPr>
            <p:spPr>
              <a:xfrm>
                <a:off x="6471688" y="3899293"/>
                <a:ext cx="960118" cy="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Regular Pentagon 113"/>
              <p:cNvSpPr/>
              <p:nvPr/>
            </p:nvSpPr>
            <p:spPr>
              <a:xfrm>
                <a:off x="6471687" y="3550024"/>
                <a:ext cx="960120" cy="914400"/>
              </a:xfrm>
              <a:prstGeom prst="pentagon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90" name="Straight Connector 189"/>
              <p:cNvCxnSpPr>
                <a:stCxn id="114" idx="0"/>
                <a:endCxn id="114" idx="4"/>
              </p:cNvCxnSpPr>
              <p:nvPr/>
            </p:nvCxnSpPr>
            <p:spPr>
              <a:xfrm>
                <a:off x="6951747" y="3550024"/>
                <a:ext cx="296693" cy="91439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114" idx="2"/>
                <a:endCxn id="114" idx="0"/>
              </p:cNvCxnSpPr>
              <p:nvPr/>
            </p:nvCxnSpPr>
            <p:spPr>
              <a:xfrm flipV="1">
                <a:off x="6655054" y="3550024"/>
                <a:ext cx="296693" cy="914398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4" name="TextBox 303"/>
                <p:cNvSpPr txBox="1"/>
                <p:nvPr/>
              </p:nvSpPr>
              <p:spPr>
                <a:xfrm>
                  <a:off x="6830566" y="3700046"/>
                  <a:ext cx="50379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𝑠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04" name="TextBox 3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30566" y="3700046"/>
                  <a:ext cx="503792" cy="3385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9195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/>
      <p:bldP spid="219" grpId="0" animBg="1"/>
      <p:bldP spid="220" grpId="0" animBg="1"/>
      <p:bldP spid="222" grpId="0" animBg="1"/>
      <p:bldP spid="223" grpId="0" animBg="1"/>
      <p:bldP spid="283" grpId="0" animBg="1"/>
      <p:bldP spid="300" grpId="0"/>
      <p:bldP spid="301" grpId="0"/>
      <p:bldP spid="30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1428</Words>
  <Application>Microsoft Office PowerPoint</Application>
  <PresentationFormat>On-screen Show (4:3)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Integer multicommodity flow in series-parallel graphs</vt:lpstr>
      <vt:lpstr>Multicommodity flow</vt:lpstr>
      <vt:lpstr>Cut condition</vt:lpstr>
      <vt:lpstr>Sufficiency of the cut condition</vt:lpstr>
      <vt:lpstr>Series-parallel graphs</vt:lpstr>
      <vt:lpstr>Multicommodity flow in sp-graphs</vt:lpstr>
      <vt:lpstr>Integral flow in sp-graphs</vt:lpstr>
      <vt:lpstr>Algorithm for pp-graphs</vt:lpstr>
      <vt:lpstr>Phase 1</vt:lpstr>
      <vt:lpstr>At the end of Phase 1</vt:lpstr>
      <vt:lpstr>Phase 2</vt:lpstr>
      <vt:lpstr>Alternating sequence</vt:lpstr>
      <vt:lpstr>Flipping augmenting sequences</vt:lpstr>
      <vt:lpstr>Finding an augmenting sequence</vt:lpstr>
      <vt:lpstr>End of Phase 2</vt:lpstr>
      <vt:lpstr>How to pick W?</vt:lpstr>
      <vt:lpstr>Why should no flow path go over more than 2 edges of W?</vt:lpstr>
      <vt:lpstr>Analysis</vt:lpstr>
      <vt:lpstr>Key results</vt:lpstr>
      <vt:lpstr>Open Questions</vt:lpstr>
      <vt:lpstr>Thank you for your attention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naveen</dc:creator>
  <cp:lastModifiedBy>Nikhil Kumar </cp:lastModifiedBy>
  <cp:revision>67</cp:revision>
  <dcterms:created xsi:type="dcterms:W3CDTF">2006-08-16T00:00:00Z</dcterms:created>
  <dcterms:modified xsi:type="dcterms:W3CDTF">2019-02-07T10:04:47Z</dcterms:modified>
</cp:coreProperties>
</file>